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690" r:id="rId2"/>
    <p:sldId id="264" r:id="rId3"/>
    <p:sldId id="257" r:id="rId4"/>
    <p:sldId id="276" r:id="rId5"/>
    <p:sldId id="691" r:id="rId6"/>
    <p:sldId id="475" r:id="rId7"/>
    <p:sldId id="698" r:id="rId8"/>
    <p:sldId id="697" r:id="rId9"/>
    <p:sldId id="696" r:id="rId10"/>
    <p:sldId id="694" r:id="rId11"/>
    <p:sldId id="693" r:id="rId12"/>
    <p:sldId id="692" r:id="rId13"/>
    <p:sldId id="705" r:id="rId14"/>
    <p:sldId id="704" r:id="rId15"/>
    <p:sldId id="703" r:id="rId16"/>
    <p:sldId id="702" r:id="rId17"/>
    <p:sldId id="700" r:id="rId18"/>
    <p:sldId id="699" r:id="rId19"/>
    <p:sldId id="709" r:id="rId20"/>
    <p:sldId id="708" r:id="rId21"/>
    <p:sldId id="707" r:id="rId22"/>
    <p:sldId id="706" r:id="rId23"/>
    <p:sldId id="743" r:id="rId24"/>
    <p:sldId id="742" r:id="rId25"/>
    <p:sldId id="741" r:id="rId26"/>
    <p:sldId id="740" r:id="rId27"/>
    <p:sldId id="504" r:id="rId28"/>
    <p:sldId id="551" r:id="rId29"/>
    <p:sldId id="552" r:id="rId30"/>
    <p:sldId id="553" r:id="rId31"/>
    <p:sldId id="714" r:id="rId32"/>
    <p:sldId id="713" r:id="rId33"/>
    <p:sldId id="712" r:id="rId34"/>
    <p:sldId id="711" r:id="rId35"/>
    <p:sldId id="710" r:id="rId36"/>
    <p:sldId id="720" r:id="rId37"/>
    <p:sldId id="719" r:id="rId38"/>
    <p:sldId id="718" r:id="rId39"/>
    <p:sldId id="717" r:id="rId40"/>
    <p:sldId id="716" r:id="rId41"/>
    <p:sldId id="715" r:id="rId42"/>
    <p:sldId id="726" r:id="rId43"/>
    <p:sldId id="725" r:id="rId44"/>
    <p:sldId id="724" r:id="rId45"/>
    <p:sldId id="723" r:id="rId46"/>
    <p:sldId id="722" r:id="rId47"/>
    <p:sldId id="721" r:id="rId48"/>
    <p:sldId id="526" r:id="rId49"/>
    <p:sldId id="527" r:id="rId50"/>
    <p:sldId id="528" r:id="rId51"/>
    <p:sldId id="530" r:id="rId52"/>
    <p:sldId id="538" r:id="rId53"/>
    <p:sldId id="539" r:id="rId54"/>
    <p:sldId id="540" r:id="rId55"/>
    <p:sldId id="541" r:id="rId56"/>
    <p:sldId id="542" r:id="rId57"/>
    <p:sldId id="543" r:id="rId58"/>
    <p:sldId id="545" r:id="rId59"/>
    <p:sldId id="737" r:id="rId60"/>
    <p:sldId id="736" r:id="rId61"/>
    <p:sldId id="735" r:id="rId62"/>
    <p:sldId id="734" r:id="rId63"/>
    <p:sldId id="750" r:id="rId64"/>
    <p:sldId id="733" r:id="rId65"/>
    <p:sldId id="732" r:id="rId66"/>
    <p:sldId id="731" r:id="rId67"/>
    <p:sldId id="730" r:id="rId68"/>
    <p:sldId id="729" r:id="rId69"/>
    <p:sldId id="728" r:id="rId70"/>
    <p:sldId id="727" r:id="rId71"/>
    <p:sldId id="751" r:id="rId72"/>
    <p:sldId id="749" r:id="rId73"/>
    <p:sldId id="748" r:id="rId74"/>
    <p:sldId id="746" r:id="rId75"/>
    <p:sldId id="745" r:id="rId76"/>
    <p:sldId id="744" r:id="rId77"/>
    <p:sldId id="448" r:id="rId78"/>
  </p:sldIdLst>
  <p:sldSz cx="9144000" cy="6858000" type="screen4x3"/>
  <p:notesSz cx="6811963" cy="99456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588B"/>
    <a:srgbClr val="6E45C1"/>
    <a:srgbClr val="CD4BE7"/>
    <a:srgbClr val="DA7DEE"/>
    <a:srgbClr val="0000FF"/>
    <a:srgbClr val="F2FCFB"/>
    <a:srgbClr val="DBF5F3"/>
    <a:srgbClr val="C7EFEB"/>
    <a:srgbClr val="42CABD"/>
    <a:srgbClr val="42A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BADFC-E887-4394-AA70-2313B0C9BEBA}" v="295" dt="2019-02-26T10:42:08.739"/>
    <p1510:client id="{21D90EA5-1F5D-4A68-B482-853B33713842}" v="382" dt="2019-02-26T11:18:44.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4"/>
            <a:ext cx="2951851" cy="4990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8537" y="4"/>
            <a:ext cx="2951851" cy="499011"/>
          </a:xfrm>
          <a:prstGeom prst="rect">
            <a:avLst/>
          </a:prstGeom>
        </p:spPr>
        <p:txBody>
          <a:bodyPr vert="horz" lIns="91440" tIns="45720" rIns="91440" bIns="45720" rtlCol="0"/>
          <a:lstStyle>
            <a:lvl1pPr algn="r">
              <a:defRPr sz="1200"/>
            </a:lvl1pPr>
          </a:lstStyle>
          <a:p>
            <a:fld id="{FF2FDBAE-0D02-4A27-8D58-2E3B78C84AD3}" type="datetimeFigureOut">
              <a:rPr lang="zh-TW" altLang="en-US" smtClean="0"/>
              <a:t>2019/3/22</a:t>
            </a:fld>
            <a:endParaRPr lang="zh-TW" altLang="en-US"/>
          </a:p>
        </p:txBody>
      </p:sp>
      <p:sp>
        <p:nvSpPr>
          <p:cNvPr id="4" name="頁尾版面配置區 3"/>
          <p:cNvSpPr>
            <a:spLocks noGrp="1"/>
          </p:cNvSpPr>
          <p:nvPr>
            <p:ph type="ftr" sz="quarter" idx="2"/>
          </p:nvPr>
        </p:nvSpPr>
        <p:spPr>
          <a:xfrm>
            <a:off x="1" y="9446679"/>
            <a:ext cx="2951851" cy="49901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8537" y="9446679"/>
            <a:ext cx="2951851" cy="499011"/>
          </a:xfrm>
          <a:prstGeom prst="rect">
            <a:avLst/>
          </a:prstGeom>
        </p:spPr>
        <p:txBody>
          <a:bodyPr vert="horz" lIns="91440" tIns="45720" rIns="91440" bIns="45720" rtlCol="0" anchor="b"/>
          <a:lstStyle>
            <a:lvl1pPr algn="r">
              <a:defRPr sz="1200"/>
            </a:lvl1pPr>
          </a:lstStyle>
          <a:p>
            <a:fld id="{5A94AA85-C36A-4172-868F-3F12193A6D16}" type="slidenum">
              <a:rPr lang="zh-TW" altLang="en-US" smtClean="0"/>
              <a:t>‹#›</a:t>
            </a:fld>
            <a:endParaRPr lang="zh-TW" altLang="en-US"/>
          </a:p>
        </p:txBody>
      </p:sp>
    </p:spTree>
    <p:extLst>
      <p:ext uri="{BB962C8B-B14F-4D97-AF65-F5344CB8AC3E}">
        <p14:creationId xmlns:p14="http://schemas.microsoft.com/office/powerpoint/2010/main" val="2497969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51851" cy="4972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8537" y="0"/>
            <a:ext cx="2951851" cy="497284"/>
          </a:xfrm>
          <a:prstGeom prst="rect">
            <a:avLst/>
          </a:prstGeom>
        </p:spPr>
        <p:txBody>
          <a:bodyPr vert="horz" lIns="91440" tIns="45720" rIns="91440" bIns="45720" rtlCol="0"/>
          <a:lstStyle>
            <a:lvl1pPr algn="r">
              <a:defRPr sz="1200"/>
            </a:lvl1pPr>
          </a:lstStyle>
          <a:p>
            <a:fld id="{CE7DCCBC-5E74-415B-B721-9E63C748F1C0}" type="datetimeFigureOut">
              <a:rPr lang="zh-TW" altLang="en-US" smtClean="0"/>
              <a:t>2019/3/22</a:t>
            </a:fld>
            <a:endParaRPr lang="zh-TW" altLang="en-US"/>
          </a:p>
        </p:txBody>
      </p:sp>
      <p:sp>
        <p:nvSpPr>
          <p:cNvPr id="4" name="投影片圖像版面配置區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197" y="4724201"/>
            <a:ext cx="5449570" cy="447556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46678"/>
            <a:ext cx="2951851" cy="49728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8537" y="9446678"/>
            <a:ext cx="2951851" cy="497284"/>
          </a:xfrm>
          <a:prstGeom prst="rect">
            <a:avLst/>
          </a:prstGeom>
        </p:spPr>
        <p:txBody>
          <a:bodyPr vert="horz" lIns="91440" tIns="45720" rIns="91440" bIns="45720" rtlCol="0" anchor="b"/>
          <a:lstStyle>
            <a:lvl1pPr algn="r">
              <a:defRPr sz="1200"/>
            </a:lvl1pPr>
          </a:lstStyle>
          <a:p>
            <a:fld id="{C3853155-02E5-441C-8CB1-FC0E862478F5}" type="slidenum">
              <a:rPr lang="zh-TW" altLang="en-US" smtClean="0"/>
              <a:t>‹#›</a:t>
            </a:fld>
            <a:endParaRPr lang="zh-TW" altLang="en-US"/>
          </a:p>
        </p:txBody>
      </p:sp>
    </p:spTree>
    <p:extLst>
      <p:ext uri="{BB962C8B-B14F-4D97-AF65-F5344CB8AC3E}">
        <p14:creationId xmlns:p14="http://schemas.microsoft.com/office/powerpoint/2010/main" val="401471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a:t>
            </a:fld>
            <a:endParaRPr lang="zh-TW" altLang="en-US"/>
          </a:p>
        </p:txBody>
      </p:sp>
    </p:spTree>
    <p:extLst>
      <p:ext uri="{BB962C8B-B14F-4D97-AF65-F5344CB8AC3E}">
        <p14:creationId xmlns:p14="http://schemas.microsoft.com/office/powerpoint/2010/main" val="373647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12</a:t>
            </a:fld>
            <a:endParaRPr lang="zh-TW" altLang="en-US"/>
          </a:p>
        </p:txBody>
      </p:sp>
    </p:spTree>
    <p:extLst>
      <p:ext uri="{BB962C8B-B14F-4D97-AF65-F5344CB8AC3E}">
        <p14:creationId xmlns:p14="http://schemas.microsoft.com/office/powerpoint/2010/main" val="93371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13</a:t>
            </a:fld>
            <a:endParaRPr lang="zh-TW" altLang="en-US"/>
          </a:p>
        </p:txBody>
      </p:sp>
    </p:spTree>
    <p:extLst>
      <p:ext uri="{BB962C8B-B14F-4D97-AF65-F5344CB8AC3E}">
        <p14:creationId xmlns:p14="http://schemas.microsoft.com/office/powerpoint/2010/main" val="348045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14</a:t>
            </a:fld>
            <a:endParaRPr lang="zh-TW" altLang="en-US"/>
          </a:p>
        </p:txBody>
      </p:sp>
    </p:spTree>
    <p:extLst>
      <p:ext uri="{BB962C8B-B14F-4D97-AF65-F5344CB8AC3E}">
        <p14:creationId xmlns:p14="http://schemas.microsoft.com/office/powerpoint/2010/main" val="308844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15</a:t>
            </a:fld>
            <a:endParaRPr lang="zh-TW" altLang="en-US"/>
          </a:p>
        </p:txBody>
      </p:sp>
    </p:spTree>
    <p:extLst>
      <p:ext uri="{BB962C8B-B14F-4D97-AF65-F5344CB8AC3E}">
        <p14:creationId xmlns:p14="http://schemas.microsoft.com/office/powerpoint/2010/main" val="141749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16</a:t>
            </a:fld>
            <a:endParaRPr lang="zh-TW" altLang="en-US"/>
          </a:p>
        </p:txBody>
      </p:sp>
    </p:spTree>
    <p:extLst>
      <p:ext uri="{BB962C8B-B14F-4D97-AF65-F5344CB8AC3E}">
        <p14:creationId xmlns:p14="http://schemas.microsoft.com/office/powerpoint/2010/main" val="386219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17</a:t>
            </a:fld>
            <a:endParaRPr lang="zh-TW" altLang="en-US"/>
          </a:p>
        </p:txBody>
      </p:sp>
    </p:spTree>
    <p:extLst>
      <p:ext uri="{BB962C8B-B14F-4D97-AF65-F5344CB8AC3E}">
        <p14:creationId xmlns:p14="http://schemas.microsoft.com/office/powerpoint/2010/main" val="89305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18</a:t>
            </a:fld>
            <a:endParaRPr lang="zh-TW" altLang="en-US"/>
          </a:p>
        </p:txBody>
      </p:sp>
    </p:spTree>
    <p:extLst>
      <p:ext uri="{BB962C8B-B14F-4D97-AF65-F5344CB8AC3E}">
        <p14:creationId xmlns:p14="http://schemas.microsoft.com/office/powerpoint/2010/main" val="89401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19</a:t>
            </a:fld>
            <a:endParaRPr lang="zh-TW" altLang="en-US"/>
          </a:p>
        </p:txBody>
      </p:sp>
    </p:spTree>
    <p:extLst>
      <p:ext uri="{BB962C8B-B14F-4D97-AF65-F5344CB8AC3E}">
        <p14:creationId xmlns:p14="http://schemas.microsoft.com/office/powerpoint/2010/main" val="208821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20</a:t>
            </a:fld>
            <a:endParaRPr lang="zh-TW" altLang="en-US"/>
          </a:p>
        </p:txBody>
      </p:sp>
    </p:spTree>
    <p:extLst>
      <p:ext uri="{BB962C8B-B14F-4D97-AF65-F5344CB8AC3E}">
        <p14:creationId xmlns:p14="http://schemas.microsoft.com/office/powerpoint/2010/main" val="76578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21</a:t>
            </a:fld>
            <a:endParaRPr lang="zh-TW" altLang="en-US"/>
          </a:p>
        </p:txBody>
      </p:sp>
    </p:spTree>
    <p:extLst>
      <p:ext uri="{BB962C8B-B14F-4D97-AF65-F5344CB8AC3E}">
        <p14:creationId xmlns:p14="http://schemas.microsoft.com/office/powerpoint/2010/main" val="183740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a:t>
            </a:fld>
            <a:endParaRPr lang="zh-TW" altLang="en-US"/>
          </a:p>
        </p:txBody>
      </p:sp>
    </p:spTree>
    <p:extLst>
      <p:ext uri="{BB962C8B-B14F-4D97-AF65-F5344CB8AC3E}">
        <p14:creationId xmlns:p14="http://schemas.microsoft.com/office/powerpoint/2010/main" val="317206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22</a:t>
            </a:fld>
            <a:endParaRPr lang="zh-TW" altLang="en-US"/>
          </a:p>
        </p:txBody>
      </p:sp>
    </p:spTree>
    <p:extLst>
      <p:ext uri="{BB962C8B-B14F-4D97-AF65-F5344CB8AC3E}">
        <p14:creationId xmlns:p14="http://schemas.microsoft.com/office/powerpoint/2010/main" val="264846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23</a:t>
            </a:fld>
            <a:endParaRPr lang="zh-TW" altLang="en-US"/>
          </a:p>
        </p:txBody>
      </p:sp>
    </p:spTree>
    <p:extLst>
      <p:ext uri="{BB962C8B-B14F-4D97-AF65-F5344CB8AC3E}">
        <p14:creationId xmlns:p14="http://schemas.microsoft.com/office/powerpoint/2010/main" val="1811531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24</a:t>
            </a:fld>
            <a:endParaRPr lang="zh-TW" altLang="en-US"/>
          </a:p>
        </p:txBody>
      </p:sp>
    </p:spTree>
    <p:extLst>
      <p:ext uri="{BB962C8B-B14F-4D97-AF65-F5344CB8AC3E}">
        <p14:creationId xmlns:p14="http://schemas.microsoft.com/office/powerpoint/2010/main" val="3328162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25</a:t>
            </a:fld>
            <a:endParaRPr lang="zh-TW" altLang="en-US"/>
          </a:p>
        </p:txBody>
      </p:sp>
    </p:spTree>
    <p:extLst>
      <p:ext uri="{BB962C8B-B14F-4D97-AF65-F5344CB8AC3E}">
        <p14:creationId xmlns:p14="http://schemas.microsoft.com/office/powerpoint/2010/main" val="1341329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26</a:t>
            </a:fld>
            <a:endParaRPr lang="zh-TW" altLang="en-US"/>
          </a:p>
        </p:txBody>
      </p:sp>
    </p:spTree>
    <p:extLst>
      <p:ext uri="{BB962C8B-B14F-4D97-AF65-F5344CB8AC3E}">
        <p14:creationId xmlns:p14="http://schemas.microsoft.com/office/powerpoint/2010/main" val="2218320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27</a:t>
            </a:fld>
            <a:endParaRPr lang="zh-TW" altLang="en-US"/>
          </a:p>
        </p:txBody>
      </p:sp>
    </p:spTree>
    <p:extLst>
      <p:ext uri="{BB962C8B-B14F-4D97-AF65-F5344CB8AC3E}">
        <p14:creationId xmlns:p14="http://schemas.microsoft.com/office/powerpoint/2010/main" val="3268793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28</a:t>
            </a:fld>
            <a:endParaRPr lang="zh-TW" altLang="en-US"/>
          </a:p>
        </p:txBody>
      </p:sp>
    </p:spTree>
    <p:extLst>
      <p:ext uri="{BB962C8B-B14F-4D97-AF65-F5344CB8AC3E}">
        <p14:creationId xmlns:p14="http://schemas.microsoft.com/office/powerpoint/2010/main" val="107415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29</a:t>
            </a:fld>
            <a:endParaRPr lang="zh-TW" altLang="en-US"/>
          </a:p>
        </p:txBody>
      </p:sp>
    </p:spTree>
    <p:extLst>
      <p:ext uri="{BB962C8B-B14F-4D97-AF65-F5344CB8AC3E}">
        <p14:creationId xmlns:p14="http://schemas.microsoft.com/office/powerpoint/2010/main" val="1074155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30</a:t>
            </a:fld>
            <a:endParaRPr lang="zh-TW" altLang="en-US"/>
          </a:p>
        </p:txBody>
      </p:sp>
    </p:spTree>
    <p:extLst>
      <p:ext uri="{BB962C8B-B14F-4D97-AF65-F5344CB8AC3E}">
        <p14:creationId xmlns:p14="http://schemas.microsoft.com/office/powerpoint/2010/main" val="1074155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31</a:t>
            </a:fld>
            <a:endParaRPr lang="zh-TW" altLang="en-US"/>
          </a:p>
        </p:txBody>
      </p:sp>
    </p:spTree>
    <p:extLst>
      <p:ext uri="{BB962C8B-B14F-4D97-AF65-F5344CB8AC3E}">
        <p14:creationId xmlns:p14="http://schemas.microsoft.com/office/powerpoint/2010/main" val="246755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a:t>
            </a:fld>
            <a:endParaRPr lang="zh-TW" altLang="en-US"/>
          </a:p>
        </p:txBody>
      </p:sp>
    </p:spTree>
    <p:extLst>
      <p:ext uri="{BB962C8B-B14F-4D97-AF65-F5344CB8AC3E}">
        <p14:creationId xmlns:p14="http://schemas.microsoft.com/office/powerpoint/2010/main" val="3263054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32</a:t>
            </a:fld>
            <a:endParaRPr lang="zh-TW" altLang="en-US"/>
          </a:p>
        </p:txBody>
      </p:sp>
    </p:spTree>
    <p:extLst>
      <p:ext uri="{BB962C8B-B14F-4D97-AF65-F5344CB8AC3E}">
        <p14:creationId xmlns:p14="http://schemas.microsoft.com/office/powerpoint/2010/main" val="879206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33</a:t>
            </a:fld>
            <a:endParaRPr lang="zh-TW" altLang="en-US"/>
          </a:p>
        </p:txBody>
      </p:sp>
    </p:spTree>
    <p:extLst>
      <p:ext uri="{BB962C8B-B14F-4D97-AF65-F5344CB8AC3E}">
        <p14:creationId xmlns:p14="http://schemas.microsoft.com/office/powerpoint/2010/main" val="879206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34</a:t>
            </a:fld>
            <a:endParaRPr lang="zh-TW" altLang="en-US"/>
          </a:p>
        </p:txBody>
      </p:sp>
    </p:spTree>
    <p:extLst>
      <p:ext uri="{BB962C8B-B14F-4D97-AF65-F5344CB8AC3E}">
        <p14:creationId xmlns:p14="http://schemas.microsoft.com/office/powerpoint/2010/main" val="2986562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35</a:t>
            </a:fld>
            <a:endParaRPr lang="zh-TW" altLang="en-US"/>
          </a:p>
        </p:txBody>
      </p:sp>
    </p:spTree>
    <p:extLst>
      <p:ext uri="{BB962C8B-B14F-4D97-AF65-F5344CB8AC3E}">
        <p14:creationId xmlns:p14="http://schemas.microsoft.com/office/powerpoint/2010/main" val="1078437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36</a:t>
            </a:fld>
            <a:endParaRPr lang="zh-TW" altLang="en-US"/>
          </a:p>
        </p:txBody>
      </p:sp>
    </p:spTree>
    <p:extLst>
      <p:ext uri="{BB962C8B-B14F-4D97-AF65-F5344CB8AC3E}">
        <p14:creationId xmlns:p14="http://schemas.microsoft.com/office/powerpoint/2010/main" val="994387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38</a:t>
            </a:fld>
            <a:endParaRPr lang="zh-TW" altLang="en-US"/>
          </a:p>
        </p:txBody>
      </p:sp>
    </p:spTree>
    <p:extLst>
      <p:ext uri="{BB962C8B-B14F-4D97-AF65-F5344CB8AC3E}">
        <p14:creationId xmlns:p14="http://schemas.microsoft.com/office/powerpoint/2010/main" val="2699696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40</a:t>
            </a:fld>
            <a:endParaRPr lang="zh-TW" altLang="en-US"/>
          </a:p>
        </p:txBody>
      </p:sp>
    </p:spTree>
    <p:extLst>
      <p:ext uri="{BB962C8B-B14F-4D97-AF65-F5344CB8AC3E}">
        <p14:creationId xmlns:p14="http://schemas.microsoft.com/office/powerpoint/2010/main" val="1896214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42</a:t>
            </a:fld>
            <a:endParaRPr lang="zh-TW" altLang="en-US"/>
          </a:p>
        </p:txBody>
      </p:sp>
    </p:spTree>
    <p:extLst>
      <p:ext uri="{BB962C8B-B14F-4D97-AF65-F5344CB8AC3E}">
        <p14:creationId xmlns:p14="http://schemas.microsoft.com/office/powerpoint/2010/main" val="1309723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43</a:t>
            </a:fld>
            <a:endParaRPr lang="zh-TW" altLang="en-US"/>
          </a:p>
        </p:txBody>
      </p:sp>
    </p:spTree>
    <p:extLst>
      <p:ext uri="{BB962C8B-B14F-4D97-AF65-F5344CB8AC3E}">
        <p14:creationId xmlns:p14="http://schemas.microsoft.com/office/powerpoint/2010/main" val="2443450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44</a:t>
            </a:fld>
            <a:endParaRPr lang="zh-TW" altLang="en-US"/>
          </a:p>
        </p:txBody>
      </p:sp>
    </p:spTree>
    <p:extLst>
      <p:ext uri="{BB962C8B-B14F-4D97-AF65-F5344CB8AC3E}">
        <p14:creationId xmlns:p14="http://schemas.microsoft.com/office/powerpoint/2010/main" val="272516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a:t>
            </a:fld>
            <a:endParaRPr lang="zh-TW" altLang="en-US"/>
          </a:p>
        </p:txBody>
      </p:sp>
    </p:spTree>
    <p:extLst>
      <p:ext uri="{BB962C8B-B14F-4D97-AF65-F5344CB8AC3E}">
        <p14:creationId xmlns:p14="http://schemas.microsoft.com/office/powerpoint/2010/main" val="2061150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45</a:t>
            </a:fld>
            <a:endParaRPr lang="zh-TW" altLang="en-US"/>
          </a:p>
        </p:txBody>
      </p:sp>
    </p:spTree>
    <p:extLst>
      <p:ext uri="{BB962C8B-B14F-4D97-AF65-F5344CB8AC3E}">
        <p14:creationId xmlns:p14="http://schemas.microsoft.com/office/powerpoint/2010/main" val="316002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46</a:t>
            </a:fld>
            <a:endParaRPr lang="zh-TW" altLang="en-US"/>
          </a:p>
        </p:txBody>
      </p:sp>
    </p:spTree>
    <p:extLst>
      <p:ext uri="{BB962C8B-B14F-4D97-AF65-F5344CB8AC3E}">
        <p14:creationId xmlns:p14="http://schemas.microsoft.com/office/powerpoint/2010/main" val="1643536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47</a:t>
            </a:fld>
            <a:endParaRPr lang="zh-TW" altLang="en-US"/>
          </a:p>
        </p:txBody>
      </p:sp>
    </p:spTree>
    <p:extLst>
      <p:ext uri="{BB962C8B-B14F-4D97-AF65-F5344CB8AC3E}">
        <p14:creationId xmlns:p14="http://schemas.microsoft.com/office/powerpoint/2010/main" val="351077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48</a:t>
            </a:fld>
            <a:endParaRPr lang="zh-TW" altLang="en-US"/>
          </a:p>
        </p:txBody>
      </p:sp>
    </p:spTree>
    <p:extLst>
      <p:ext uri="{BB962C8B-B14F-4D97-AF65-F5344CB8AC3E}">
        <p14:creationId xmlns:p14="http://schemas.microsoft.com/office/powerpoint/2010/main" val="3531306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50</a:t>
            </a:fld>
            <a:endParaRPr lang="zh-TW" altLang="en-US"/>
          </a:p>
        </p:txBody>
      </p:sp>
    </p:spTree>
    <p:extLst>
      <p:ext uri="{BB962C8B-B14F-4D97-AF65-F5344CB8AC3E}">
        <p14:creationId xmlns:p14="http://schemas.microsoft.com/office/powerpoint/2010/main" val="246600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51</a:t>
            </a:fld>
            <a:endParaRPr lang="zh-TW" altLang="en-US"/>
          </a:p>
        </p:txBody>
      </p:sp>
    </p:spTree>
    <p:extLst>
      <p:ext uri="{BB962C8B-B14F-4D97-AF65-F5344CB8AC3E}">
        <p14:creationId xmlns:p14="http://schemas.microsoft.com/office/powerpoint/2010/main" val="3749400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52</a:t>
            </a:fld>
            <a:endParaRPr lang="zh-TW" altLang="en-US"/>
          </a:p>
        </p:txBody>
      </p:sp>
    </p:spTree>
    <p:extLst>
      <p:ext uri="{BB962C8B-B14F-4D97-AF65-F5344CB8AC3E}">
        <p14:creationId xmlns:p14="http://schemas.microsoft.com/office/powerpoint/2010/main" val="2950441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53</a:t>
            </a:fld>
            <a:endParaRPr lang="zh-TW" altLang="en-US"/>
          </a:p>
        </p:txBody>
      </p:sp>
    </p:spTree>
    <p:extLst>
      <p:ext uri="{BB962C8B-B14F-4D97-AF65-F5344CB8AC3E}">
        <p14:creationId xmlns:p14="http://schemas.microsoft.com/office/powerpoint/2010/main" val="1531171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54</a:t>
            </a:fld>
            <a:endParaRPr lang="zh-TW" altLang="en-US"/>
          </a:p>
        </p:txBody>
      </p:sp>
    </p:spTree>
    <p:extLst>
      <p:ext uri="{BB962C8B-B14F-4D97-AF65-F5344CB8AC3E}">
        <p14:creationId xmlns:p14="http://schemas.microsoft.com/office/powerpoint/2010/main" val="2416251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55</a:t>
            </a:fld>
            <a:endParaRPr lang="zh-TW" altLang="en-US"/>
          </a:p>
        </p:txBody>
      </p:sp>
    </p:spTree>
    <p:extLst>
      <p:ext uri="{BB962C8B-B14F-4D97-AF65-F5344CB8AC3E}">
        <p14:creationId xmlns:p14="http://schemas.microsoft.com/office/powerpoint/2010/main" val="364665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a:t>
            </a:fld>
            <a:endParaRPr lang="zh-TW" altLang="en-US"/>
          </a:p>
        </p:txBody>
      </p:sp>
    </p:spTree>
    <p:extLst>
      <p:ext uri="{BB962C8B-B14F-4D97-AF65-F5344CB8AC3E}">
        <p14:creationId xmlns:p14="http://schemas.microsoft.com/office/powerpoint/2010/main" val="35844167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56</a:t>
            </a:fld>
            <a:endParaRPr lang="zh-TW" altLang="en-US"/>
          </a:p>
        </p:txBody>
      </p:sp>
    </p:spTree>
    <p:extLst>
      <p:ext uri="{BB962C8B-B14F-4D97-AF65-F5344CB8AC3E}">
        <p14:creationId xmlns:p14="http://schemas.microsoft.com/office/powerpoint/2010/main" val="2155398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57</a:t>
            </a:fld>
            <a:endParaRPr lang="zh-TW" altLang="en-US"/>
          </a:p>
        </p:txBody>
      </p:sp>
    </p:spTree>
    <p:extLst>
      <p:ext uri="{BB962C8B-B14F-4D97-AF65-F5344CB8AC3E}">
        <p14:creationId xmlns:p14="http://schemas.microsoft.com/office/powerpoint/2010/main" val="10519842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58</a:t>
            </a:fld>
            <a:endParaRPr lang="zh-TW" altLang="en-US"/>
          </a:p>
        </p:txBody>
      </p:sp>
    </p:spTree>
    <p:extLst>
      <p:ext uri="{BB962C8B-B14F-4D97-AF65-F5344CB8AC3E}">
        <p14:creationId xmlns:p14="http://schemas.microsoft.com/office/powerpoint/2010/main" val="10741557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59</a:t>
            </a:fld>
            <a:endParaRPr lang="zh-TW" altLang="en-US"/>
          </a:p>
        </p:txBody>
      </p:sp>
    </p:spTree>
    <p:extLst>
      <p:ext uri="{BB962C8B-B14F-4D97-AF65-F5344CB8AC3E}">
        <p14:creationId xmlns:p14="http://schemas.microsoft.com/office/powerpoint/2010/main" val="2918417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60</a:t>
            </a:fld>
            <a:endParaRPr lang="zh-TW" altLang="en-US"/>
          </a:p>
        </p:txBody>
      </p:sp>
    </p:spTree>
    <p:extLst>
      <p:ext uri="{BB962C8B-B14F-4D97-AF65-F5344CB8AC3E}">
        <p14:creationId xmlns:p14="http://schemas.microsoft.com/office/powerpoint/2010/main" val="2739416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61</a:t>
            </a:fld>
            <a:endParaRPr lang="zh-TW" altLang="en-US"/>
          </a:p>
        </p:txBody>
      </p:sp>
    </p:spTree>
    <p:extLst>
      <p:ext uri="{BB962C8B-B14F-4D97-AF65-F5344CB8AC3E}">
        <p14:creationId xmlns:p14="http://schemas.microsoft.com/office/powerpoint/2010/main" val="3468506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62</a:t>
            </a:fld>
            <a:endParaRPr lang="zh-TW" altLang="en-US"/>
          </a:p>
        </p:txBody>
      </p:sp>
    </p:spTree>
    <p:extLst>
      <p:ext uri="{BB962C8B-B14F-4D97-AF65-F5344CB8AC3E}">
        <p14:creationId xmlns:p14="http://schemas.microsoft.com/office/powerpoint/2010/main" val="354985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63</a:t>
            </a:fld>
            <a:endParaRPr lang="zh-TW" altLang="en-US"/>
          </a:p>
        </p:txBody>
      </p:sp>
    </p:spTree>
    <p:extLst>
      <p:ext uri="{BB962C8B-B14F-4D97-AF65-F5344CB8AC3E}">
        <p14:creationId xmlns:p14="http://schemas.microsoft.com/office/powerpoint/2010/main" val="15377295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64</a:t>
            </a:fld>
            <a:endParaRPr lang="zh-TW" altLang="en-US"/>
          </a:p>
        </p:txBody>
      </p:sp>
    </p:spTree>
    <p:extLst>
      <p:ext uri="{BB962C8B-B14F-4D97-AF65-F5344CB8AC3E}">
        <p14:creationId xmlns:p14="http://schemas.microsoft.com/office/powerpoint/2010/main" val="1795767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65</a:t>
            </a:fld>
            <a:endParaRPr lang="zh-TW" altLang="en-US"/>
          </a:p>
        </p:txBody>
      </p:sp>
    </p:spTree>
    <p:extLst>
      <p:ext uri="{BB962C8B-B14F-4D97-AF65-F5344CB8AC3E}">
        <p14:creationId xmlns:p14="http://schemas.microsoft.com/office/powerpoint/2010/main" val="381614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8</a:t>
            </a:fld>
            <a:endParaRPr lang="zh-TW" altLang="en-US"/>
          </a:p>
        </p:txBody>
      </p:sp>
    </p:spTree>
    <p:extLst>
      <p:ext uri="{BB962C8B-B14F-4D97-AF65-F5344CB8AC3E}">
        <p14:creationId xmlns:p14="http://schemas.microsoft.com/office/powerpoint/2010/main" val="12699453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66</a:t>
            </a:fld>
            <a:endParaRPr lang="zh-TW" altLang="en-US"/>
          </a:p>
        </p:txBody>
      </p:sp>
    </p:spTree>
    <p:extLst>
      <p:ext uri="{BB962C8B-B14F-4D97-AF65-F5344CB8AC3E}">
        <p14:creationId xmlns:p14="http://schemas.microsoft.com/office/powerpoint/2010/main" val="32536503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67</a:t>
            </a:fld>
            <a:endParaRPr lang="zh-TW" altLang="en-US"/>
          </a:p>
        </p:txBody>
      </p:sp>
    </p:spTree>
    <p:extLst>
      <p:ext uri="{BB962C8B-B14F-4D97-AF65-F5344CB8AC3E}">
        <p14:creationId xmlns:p14="http://schemas.microsoft.com/office/powerpoint/2010/main" val="33353241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68</a:t>
            </a:fld>
            <a:endParaRPr lang="zh-TW" altLang="en-US"/>
          </a:p>
        </p:txBody>
      </p:sp>
    </p:spTree>
    <p:extLst>
      <p:ext uri="{BB962C8B-B14F-4D97-AF65-F5344CB8AC3E}">
        <p14:creationId xmlns:p14="http://schemas.microsoft.com/office/powerpoint/2010/main" val="20691289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69</a:t>
            </a:fld>
            <a:endParaRPr lang="zh-TW" altLang="en-US"/>
          </a:p>
        </p:txBody>
      </p:sp>
    </p:spTree>
    <p:extLst>
      <p:ext uri="{BB962C8B-B14F-4D97-AF65-F5344CB8AC3E}">
        <p14:creationId xmlns:p14="http://schemas.microsoft.com/office/powerpoint/2010/main" val="37925867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70</a:t>
            </a:fld>
            <a:endParaRPr lang="zh-TW" altLang="en-US"/>
          </a:p>
        </p:txBody>
      </p:sp>
    </p:spTree>
    <p:extLst>
      <p:ext uri="{BB962C8B-B14F-4D97-AF65-F5344CB8AC3E}">
        <p14:creationId xmlns:p14="http://schemas.microsoft.com/office/powerpoint/2010/main" val="37038057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71</a:t>
            </a:fld>
            <a:endParaRPr lang="zh-TW" altLang="en-US"/>
          </a:p>
        </p:txBody>
      </p:sp>
    </p:spTree>
    <p:extLst>
      <p:ext uri="{BB962C8B-B14F-4D97-AF65-F5344CB8AC3E}">
        <p14:creationId xmlns:p14="http://schemas.microsoft.com/office/powerpoint/2010/main" val="69122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72</a:t>
            </a:fld>
            <a:endParaRPr lang="zh-TW" altLang="en-US"/>
          </a:p>
        </p:txBody>
      </p:sp>
    </p:spTree>
    <p:extLst>
      <p:ext uri="{BB962C8B-B14F-4D97-AF65-F5344CB8AC3E}">
        <p14:creationId xmlns:p14="http://schemas.microsoft.com/office/powerpoint/2010/main" val="2575687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73</a:t>
            </a:fld>
            <a:endParaRPr lang="zh-TW" altLang="en-US"/>
          </a:p>
        </p:txBody>
      </p:sp>
    </p:spTree>
    <p:extLst>
      <p:ext uri="{BB962C8B-B14F-4D97-AF65-F5344CB8AC3E}">
        <p14:creationId xmlns:p14="http://schemas.microsoft.com/office/powerpoint/2010/main" val="38904825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74</a:t>
            </a:fld>
            <a:endParaRPr lang="zh-TW" altLang="en-US"/>
          </a:p>
        </p:txBody>
      </p:sp>
    </p:spTree>
    <p:extLst>
      <p:ext uri="{BB962C8B-B14F-4D97-AF65-F5344CB8AC3E}">
        <p14:creationId xmlns:p14="http://schemas.microsoft.com/office/powerpoint/2010/main" val="40924058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75</a:t>
            </a:fld>
            <a:endParaRPr lang="zh-TW" altLang="en-US"/>
          </a:p>
        </p:txBody>
      </p:sp>
    </p:spTree>
    <p:extLst>
      <p:ext uri="{BB962C8B-B14F-4D97-AF65-F5344CB8AC3E}">
        <p14:creationId xmlns:p14="http://schemas.microsoft.com/office/powerpoint/2010/main" val="63451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9</a:t>
            </a:fld>
            <a:endParaRPr lang="zh-TW" altLang="en-US"/>
          </a:p>
        </p:txBody>
      </p:sp>
    </p:spTree>
    <p:extLst>
      <p:ext uri="{BB962C8B-B14F-4D97-AF65-F5344CB8AC3E}">
        <p14:creationId xmlns:p14="http://schemas.microsoft.com/office/powerpoint/2010/main" val="5570563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76</a:t>
            </a:fld>
            <a:endParaRPr lang="zh-TW" altLang="en-US"/>
          </a:p>
        </p:txBody>
      </p:sp>
    </p:spTree>
    <p:extLst>
      <p:ext uri="{BB962C8B-B14F-4D97-AF65-F5344CB8AC3E}">
        <p14:creationId xmlns:p14="http://schemas.microsoft.com/office/powerpoint/2010/main" val="12017897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77</a:t>
            </a:fld>
            <a:endParaRPr lang="zh-TW" altLang="en-US"/>
          </a:p>
        </p:txBody>
      </p:sp>
    </p:spTree>
    <p:extLst>
      <p:ext uri="{BB962C8B-B14F-4D97-AF65-F5344CB8AC3E}">
        <p14:creationId xmlns:p14="http://schemas.microsoft.com/office/powerpoint/2010/main" val="66764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10</a:t>
            </a:fld>
            <a:endParaRPr lang="zh-TW" altLang="en-US"/>
          </a:p>
        </p:txBody>
      </p:sp>
    </p:spTree>
    <p:extLst>
      <p:ext uri="{BB962C8B-B14F-4D97-AF65-F5344CB8AC3E}">
        <p14:creationId xmlns:p14="http://schemas.microsoft.com/office/powerpoint/2010/main" val="3202836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3853155-02E5-441C-8CB1-FC0E862478F5}" type="slidenum">
              <a:rPr lang="zh-TW" altLang="en-US" smtClean="0"/>
              <a:t>11</a:t>
            </a:fld>
            <a:endParaRPr lang="zh-TW" altLang="en-US"/>
          </a:p>
        </p:txBody>
      </p:sp>
    </p:spTree>
    <p:extLst>
      <p:ext uri="{BB962C8B-B14F-4D97-AF65-F5344CB8AC3E}">
        <p14:creationId xmlns:p14="http://schemas.microsoft.com/office/powerpoint/2010/main" val="9381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6AA7E50-C4FE-4504-BA7C-1F73E65CC228}" type="datetime1">
              <a:rPr lang="zh-TW" altLang="en-US" smtClean="0"/>
              <a:t>2019/3/22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161066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31DB3C6-6370-4E61-B2AC-8F475DDD35C6}" type="datetime1">
              <a:rPr lang="zh-TW" altLang="en-US" smtClean="0"/>
              <a:t>2019/3/22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244378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E44CF57-00DE-42B5-AB8F-03E54C4522B6}" type="datetime1">
              <a:rPr lang="zh-TW" altLang="en-US" smtClean="0"/>
              <a:t>2019/3/22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391200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32914C5-FB37-47EF-90BE-EA89A23592BC}" type="datetime1">
              <a:rPr lang="zh-TW" altLang="en-US" smtClean="0"/>
              <a:t>2019/3/22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132649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347C1C4-7D8D-49D8-A239-90973037924A}" type="datetime1">
              <a:rPr lang="zh-TW" altLang="en-US" smtClean="0"/>
              <a:t>2019/3/22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342827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98C3BBC9-5116-4B09-9239-64C151BF1DB0}" type="datetime1">
              <a:rPr lang="zh-TW" altLang="en-US" smtClean="0"/>
              <a:t>2019/3/22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339760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F4E7CCA-A7FA-4C48-8782-D6B7B7A29156}" type="datetime1">
              <a:rPr lang="zh-TW" altLang="en-US" smtClean="0"/>
              <a:t>2019/3/22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10099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D5B4013-37CD-483F-94D5-75FF2BC21607}" type="datetime1">
              <a:rPr lang="zh-TW" altLang="en-US" smtClean="0"/>
              <a:t>2019/3/22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391575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0510CEC-B51B-4FF5-8F74-E6495A1C9AD3}" type="datetime1">
              <a:rPr lang="zh-TW" altLang="en-US" smtClean="0"/>
              <a:t>2019/3/22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313939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DBA027A-7491-4FFF-B47D-434C850C1CBC}" type="datetime1">
              <a:rPr lang="zh-TW" altLang="en-US" smtClean="0"/>
              <a:t>2019/3/22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114386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9B412C6-F47C-4154-8CB1-DA4421DB8871}" type="datetime1">
              <a:rPr lang="zh-TW" altLang="en-US" smtClean="0"/>
              <a:t>2019/3/22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146987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402E2-B7FD-4EF3-BF4D-62D1C5D59FE1}" type="datetime1">
              <a:rPr lang="zh-TW" altLang="en-US" smtClean="0"/>
              <a:t>2019/3/22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B2F78-1F45-4BCF-8A51-476CE52655B8}" type="slidenum">
              <a:rPr lang="zh-TW" altLang="en-US" smtClean="0"/>
              <a:t>‹#›</a:t>
            </a:fld>
            <a:endParaRPr lang="zh-TW" altLang="en-US"/>
          </a:p>
        </p:txBody>
      </p:sp>
    </p:spTree>
    <p:extLst>
      <p:ext uri="{BB962C8B-B14F-4D97-AF65-F5344CB8AC3E}">
        <p14:creationId xmlns:p14="http://schemas.microsoft.com/office/powerpoint/2010/main" val="278197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tm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1.tmp"/><Relationship Id="rId4" Type="http://schemas.openxmlformats.org/officeDocument/2006/relationships/image" Target="../media/image48.tm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2.tmp"/><Relationship Id="rId4" Type="http://schemas.openxmlformats.org/officeDocument/2006/relationships/image" Target="../media/image51.tmp"/></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tmp"/><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9.tmp"/><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2.tmp"/><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microsoft.com/office/2007/relationships/hdphoto" Target="../media/hdphoto4.wdp"/><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76.tmp"/><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1.pn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1.png"/><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png"/><Relationship Id="rId7" Type="http://schemas.openxmlformats.org/officeDocument/2006/relationships/image" Target="../media/image87.tmp"/><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6.tmp"/><Relationship Id="rId5" Type="http://schemas.openxmlformats.org/officeDocument/2006/relationships/image" Target="../media/image85.png"/><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0.png"/><Relationship Id="rId5" Type="http://schemas.microsoft.com/office/2007/relationships/hdphoto" Target="../media/hdphoto4.wdp"/><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1.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94.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97.png"/><Relationship Id="rId4" Type="http://schemas.openxmlformats.org/officeDocument/2006/relationships/image" Target="../media/image96.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99.png"/><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8.jpeg"/><Relationship Id="rId7"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53.xml"/><Relationship Id="rId5" Type="http://schemas.openxmlformats.org/officeDocument/2006/relationships/slide" Target="slide6.xml"/><Relationship Id="rId10" Type="http://schemas.openxmlformats.org/officeDocument/2006/relationships/slide" Target="slide41.xml"/><Relationship Id="rId4" Type="http://schemas.microsoft.com/office/2007/relationships/hdphoto" Target="../media/hdphoto2.wdp"/><Relationship Id="rId9" Type="http://schemas.openxmlformats.org/officeDocument/2006/relationships/slide" Target="slide34.xml"/></Relationships>
</file>

<file path=ppt/slides/_rels/slide6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4.png"/></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7.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1.png"/></Relationships>
</file>

<file path=ppt/slides/_rels/slide6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12.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png"/><Relationship Id="rId4" Type="http://schemas.openxmlformats.org/officeDocument/2006/relationships/image" Target="../media/image114.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119.pn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121.png"/><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12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123.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124.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125.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nvSpPr>
        <p:spPr>
          <a:xfrm>
            <a:off x="0" y="-1827584"/>
            <a:ext cx="9252520" cy="8685584"/>
          </a:xfrm>
          <a:prstGeom prst="rtTriangle">
            <a:avLst/>
          </a:prstGeom>
          <a:solidFill>
            <a:schemeClr val="accent5">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直角三角形 6"/>
          <p:cNvSpPr/>
          <p:nvPr/>
        </p:nvSpPr>
        <p:spPr>
          <a:xfrm flipH="1">
            <a:off x="1763688" y="3672319"/>
            <a:ext cx="7380312" cy="3182233"/>
          </a:xfrm>
          <a:prstGeom prst="rtTriangle">
            <a:avLst/>
          </a:prstGeom>
          <a:solidFill>
            <a:schemeClr val="bg1">
              <a:lumMod val="95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4899014" y="732350"/>
            <a:ext cx="3262065" cy="954107"/>
            <a:chOff x="4567485" y="2539945"/>
            <a:chExt cx="3262065" cy="954107"/>
          </a:xfrm>
        </p:grpSpPr>
        <p:sp>
          <p:nvSpPr>
            <p:cNvPr id="10" name="文字方塊 9"/>
            <p:cNvSpPr txBox="1"/>
            <p:nvPr/>
          </p:nvSpPr>
          <p:spPr>
            <a:xfrm>
              <a:off x="4650085" y="2539945"/>
              <a:ext cx="3179465" cy="954107"/>
            </a:xfrm>
            <a:prstGeom prst="rect">
              <a:avLst/>
            </a:prstGeom>
            <a:noFill/>
          </p:spPr>
          <p:txBody>
            <a:bodyPr wrap="square" rtlCol="0">
              <a:spAutoFit/>
            </a:bodyPr>
            <a:lstStyle/>
            <a:p>
              <a:r>
                <a:rPr lang="zh-TW" altLang="en-US" sz="2300" b="1" spc="300">
                  <a:solidFill>
                    <a:schemeClr val="tx1">
                      <a:lumMod val="85000"/>
                      <a:lumOff val="15000"/>
                    </a:schemeClr>
                  </a:solidFill>
                  <a:latin typeface="微軟正黑體" panose="020B0604030504040204" pitchFamily="34" charset="-120"/>
                  <a:ea typeface="微軟正黑體" panose="020B0604030504040204" pitchFamily="34" charset="-120"/>
                </a:rPr>
                <a:t>台北志工網</a:t>
              </a:r>
              <a:endParaRPr lang="en-US" altLang="zh-TW" sz="2300" b="1" spc="30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3300" b="1" spc="300">
                  <a:solidFill>
                    <a:schemeClr val="tx1">
                      <a:lumMod val="85000"/>
                      <a:lumOff val="15000"/>
                    </a:schemeClr>
                  </a:solidFill>
                  <a:latin typeface="微軟正黑體" panose="020B0604030504040204" pitchFamily="34" charset="-120"/>
                  <a:ea typeface="微軟正黑體" panose="020B0604030504040204" pitchFamily="34" charset="-120"/>
                </a:rPr>
                <a:t>教育訓練</a:t>
              </a:r>
            </a:p>
          </p:txBody>
        </p:sp>
        <p:sp>
          <p:nvSpPr>
            <p:cNvPr id="11" name="矩形 10"/>
            <p:cNvSpPr/>
            <p:nvPr/>
          </p:nvSpPr>
          <p:spPr>
            <a:xfrm>
              <a:off x="4567485" y="2581275"/>
              <a:ext cx="82600" cy="8489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cxnSp>
        <p:nvCxnSpPr>
          <p:cNvPr id="13" name="直線接點 12"/>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15848" y="879134"/>
            <a:ext cx="528205" cy="598756"/>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a16="http://schemas.microsoft.com/office/drawing/2014/main" xmlns="" id="{AD06FD31-64A6-48F2-A91C-9178107012E4}"/>
              </a:ext>
            </a:extLst>
          </p:cNvPr>
          <p:cNvSpPr txBox="1"/>
          <p:nvPr/>
        </p:nvSpPr>
        <p:spPr>
          <a:xfrm>
            <a:off x="4893917" y="1123269"/>
            <a:ext cx="2505722" cy="659540"/>
          </a:xfrm>
          <a:prstGeom prst="rect">
            <a:avLst/>
          </a:prstGeom>
          <a:solidFill>
            <a:schemeClr val="bg1"/>
          </a:solidFill>
        </p:spPr>
        <p:txBody>
          <a:bodyPr wrap="square" rtlCol="0" anchor="t">
            <a:spAutoFit/>
          </a:bodyPr>
          <a:lstStyle/>
          <a:p>
            <a:pPr>
              <a:lnSpc>
                <a:spcPct val="150000"/>
              </a:lnSpc>
            </a:pPr>
            <a:r>
              <a:rPr lang="zh-TW" altLang="en-US" sz="2800" b="1">
                <a:latin typeface="微軟正黑體"/>
                <a:ea typeface="微軟正黑體"/>
              </a:rPr>
              <a:t>系統操作手冊</a:t>
            </a:r>
            <a:endParaRPr lang="zh-TW" altLang="en-US" sz="2800" b="1">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417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召募</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媒合</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志工召募訊息</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前台</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a:blip r:embed="rId3"/>
          <a:stretch>
            <a:fillRect/>
          </a:stretch>
        </p:blipFill>
        <p:spPr>
          <a:xfrm>
            <a:off x="534765" y="1232087"/>
            <a:ext cx="7085235" cy="4999297"/>
          </a:xfrm>
          <a:prstGeom prst="rect">
            <a:avLst/>
          </a:prstGeom>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矩形 1"/>
          <p:cNvSpPr/>
          <p:nvPr/>
        </p:nvSpPr>
        <p:spPr>
          <a:xfrm>
            <a:off x="521804" y="4010025"/>
            <a:ext cx="2322004" cy="2083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4499992" y="3921125"/>
            <a:ext cx="144016" cy="6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795267" y="3921125"/>
            <a:ext cx="144016" cy="6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690492" y="4010025"/>
            <a:ext cx="357758" cy="69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rot="2700000">
            <a:off x="7879445" y="125791"/>
            <a:ext cx="2016000" cy="313200"/>
            <a:chOff x="8015116" y="161187"/>
            <a:chExt cx="2016000" cy="313200"/>
          </a:xfrm>
          <a:solidFill>
            <a:srgbClr val="6E45C1"/>
          </a:solidFill>
        </p:grpSpPr>
        <p:sp>
          <p:nvSpPr>
            <p:cNvPr id="21" name="矩形 20"/>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3" name="矩形 22"/>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6" name="投影片編號版面配置區 5"/>
          <p:cNvSpPr>
            <a:spLocks noGrp="1"/>
          </p:cNvSpPr>
          <p:nvPr>
            <p:ph type="sldNum" sz="quarter" idx="12"/>
          </p:nvPr>
        </p:nvSpPr>
        <p:spPr/>
        <p:txBody>
          <a:bodyPr/>
          <a:lstStyle/>
          <a:p>
            <a:fld id="{ADBB2F78-1F45-4BCF-8A51-476CE52655B8}" type="slidenum">
              <a:rPr lang="zh-TW" altLang="en-US" smtClean="0"/>
              <a:t>10</a:t>
            </a:fld>
            <a:endParaRPr lang="zh-TW" altLang="en-US"/>
          </a:p>
        </p:txBody>
      </p:sp>
      <p:cxnSp>
        <p:nvCxnSpPr>
          <p:cNvPr id="18" name="直線單箭頭接點 17"/>
          <p:cNvCxnSpPr/>
          <p:nvPr/>
        </p:nvCxnSpPr>
        <p:spPr>
          <a:xfrm flipV="1">
            <a:off x="2987824" y="4581130"/>
            <a:ext cx="918356" cy="4320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圖片 6" descr="一張含有 螢幕擷取畫面 的圖片&#10;&#10;描述是以非常高的可信度產生">
            <a:extLst>
              <a:ext uri="{FF2B5EF4-FFF2-40B4-BE49-F238E27FC236}">
                <a16:creationId xmlns:a16="http://schemas.microsoft.com/office/drawing/2014/main" xmlns="" id="{7EF23D89-5F25-41C4-B126-CED47B113F34}"/>
              </a:ext>
            </a:extLst>
          </p:cNvPr>
          <p:cNvPicPr>
            <a:picLocks noChangeAspect="1"/>
          </p:cNvPicPr>
          <p:nvPr/>
        </p:nvPicPr>
        <p:blipFill>
          <a:blip r:embed="rId5"/>
          <a:stretch>
            <a:fillRect/>
          </a:stretch>
        </p:blipFill>
        <p:spPr>
          <a:xfrm>
            <a:off x="3921213" y="1688068"/>
            <a:ext cx="5111577" cy="2905216"/>
          </a:xfrm>
          <a:prstGeom prst="rect">
            <a:avLst/>
          </a:prstGeom>
        </p:spPr>
      </p:pic>
      <p:sp>
        <p:nvSpPr>
          <p:cNvPr id="22" name="矩形 21">
            <a:extLst>
              <a:ext uri="{FF2B5EF4-FFF2-40B4-BE49-F238E27FC236}">
                <a16:creationId xmlns:a16="http://schemas.microsoft.com/office/drawing/2014/main" xmlns="" id="{93DDD46A-B40B-4897-8F25-197E3D4440DE}"/>
              </a:ext>
            </a:extLst>
          </p:cNvPr>
          <p:cNvSpPr/>
          <p:nvPr/>
        </p:nvSpPr>
        <p:spPr>
          <a:xfrm>
            <a:off x="3919912" y="1641646"/>
            <a:ext cx="5153761" cy="29482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5141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螢幕擷取畫面 的圖片&#10;&#10;描述是以非常高的可信度產生">
            <a:extLst>
              <a:ext uri="{FF2B5EF4-FFF2-40B4-BE49-F238E27FC236}">
                <a16:creationId xmlns:a16="http://schemas.microsoft.com/office/drawing/2014/main" xmlns="" id="{C4D121B4-D485-4A4E-84E2-A4F6AC92FE75}"/>
              </a:ext>
            </a:extLst>
          </p:cNvPr>
          <p:cNvPicPr>
            <a:picLocks noChangeAspect="1"/>
          </p:cNvPicPr>
          <p:nvPr/>
        </p:nvPicPr>
        <p:blipFill>
          <a:blip r:embed="rId3"/>
          <a:stretch>
            <a:fillRect/>
          </a:stretch>
        </p:blipFill>
        <p:spPr>
          <a:xfrm>
            <a:off x="862914" y="1038384"/>
            <a:ext cx="8036010" cy="3082175"/>
          </a:xfrm>
          <a:prstGeom prst="rect">
            <a:avLst/>
          </a:prstGeom>
          <a:noFill/>
          <a:ln w="9525">
            <a:solidFill>
              <a:schemeClr val="tx1"/>
            </a:solidFill>
            <a:miter lim="800000"/>
            <a:headEnd/>
            <a:tailEnd/>
          </a:ln>
        </p:spPr>
      </p:pic>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召募</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媒合</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報名審核</a:t>
            </a:r>
            <a:endParaRPr lang="zh-TW" altLang="en-US" sz="15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2050" name="Picture 2" descr="http://volunteer-taoyuan.hamastar.com.tw/images/back-menu-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192995" y="2478896"/>
            <a:ext cx="704901" cy="432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flipH="1">
            <a:off x="6464802" y="2705101"/>
            <a:ext cx="1707598" cy="7166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6444208" y="3607293"/>
            <a:ext cx="2592288" cy="923330"/>
          </a:xfrm>
          <a:prstGeom prst="rect">
            <a:avLst/>
          </a:prstGeom>
          <a:noFill/>
        </p:spPr>
        <p:txBody>
          <a:bodyPr wrap="square" rtlCol="0">
            <a:spAutoFit/>
          </a:bodyPr>
          <a:lstStyle/>
          <a:p>
            <a:pPr>
              <a:lnSpc>
                <a:spcPct val="150000"/>
              </a:lnSpc>
            </a:pPr>
            <a:r>
              <a:rPr lang="zh-TW" altLang="en-US" b="1">
                <a:solidFill>
                  <a:srgbClr val="0000FF"/>
                </a:solidFill>
                <a:latin typeface="微軟正黑體" panose="020B0604030504040204" pitchFamily="34" charset="-120"/>
                <a:ea typeface="微軟正黑體" panose="020B0604030504040204" pitchFamily="34" charset="-120"/>
              </a:rPr>
              <a:t>點擊「檢視」功能，進入已報名志工審核頁面</a:t>
            </a: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11</a:t>
            </a:fld>
            <a:endParaRPr lang="zh-TW" altLang="en-US"/>
          </a:p>
        </p:txBody>
      </p:sp>
      <p:pic>
        <p:nvPicPr>
          <p:cNvPr id="7" name="圖片 8" descr="一張含有 螢幕擷取畫面 的圖片&#10;&#10;描述是以非常高的可信度產生">
            <a:extLst>
              <a:ext uri="{FF2B5EF4-FFF2-40B4-BE49-F238E27FC236}">
                <a16:creationId xmlns:a16="http://schemas.microsoft.com/office/drawing/2014/main" xmlns="" id="{3C61BC5A-D4E9-4A66-BF29-88A66E4B021C}"/>
              </a:ext>
            </a:extLst>
          </p:cNvPr>
          <p:cNvPicPr>
            <a:picLocks noChangeAspect="1"/>
          </p:cNvPicPr>
          <p:nvPr/>
        </p:nvPicPr>
        <p:blipFill>
          <a:blip r:embed="rId6"/>
          <a:stretch>
            <a:fillRect/>
          </a:stretch>
        </p:blipFill>
        <p:spPr>
          <a:xfrm>
            <a:off x="1882345" y="3310498"/>
            <a:ext cx="4534929" cy="319232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1911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8" descr="一張含有 螢幕擷取畫面 的圖片&#10;&#10;描述是以非常高的可信度產生">
            <a:extLst>
              <a:ext uri="{FF2B5EF4-FFF2-40B4-BE49-F238E27FC236}">
                <a16:creationId xmlns:a16="http://schemas.microsoft.com/office/drawing/2014/main" xmlns="" id="{53FF7330-8437-4FFE-B509-BD327F469513}"/>
              </a:ext>
            </a:extLst>
          </p:cNvPr>
          <p:cNvPicPr>
            <a:picLocks noChangeAspect="1"/>
          </p:cNvPicPr>
          <p:nvPr/>
        </p:nvPicPr>
        <p:blipFill>
          <a:blip r:embed="rId3"/>
          <a:stretch>
            <a:fillRect/>
          </a:stretch>
        </p:blipFill>
        <p:spPr>
          <a:xfrm>
            <a:off x="368641" y="1178957"/>
            <a:ext cx="7243117" cy="5117921"/>
          </a:xfrm>
          <a:prstGeom prst="rect">
            <a:avLst/>
          </a:prstGeom>
          <a:noFill/>
          <a:ln w="9525">
            <a:solidFill>
              <a:schemeClr val="tx1"/>
            </a:solidFill>
            <a:miter lim="800000"/>
            <a:headEnd/>
            <a:tailEnd/>
          </a:ln>
        </p:spPr>
      </p:pic>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召募</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媒合</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報名審核</a:t>
            </a:r>
            <a:endParaRPr lang="zh-TW" altLang="en-US" sz="15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2050" name="Picture 2" descr="http://volunteer-taoyuan.hamastar.com.tw/images/back-menu-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612738" y="3861486"/>
            <a:ext cx="991816" cy="464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2204864"/>
            <a:ext cx="4905350" cy="944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矩形 17"/>
          <p:cNvSpPr/>
          <p:nvPr/>
        </p:nvSpPr>
        <p:spPr>
          <a:xfrm>
            <a:off x="368334" y="4355757"/>
            <a:ext cx="366795" cy="3982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7092938" y="4753490"/>
            <a:ext cx="480467"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2" y="1376238"/>
            <a:ext cx="3943589" cy="2198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直線單箭頭接點 6"/>
          <p:cNvCxnSpPr>
            <a:stCxn id="5" idx="1"/>
          </p:cNvCxnSpPr>
          <p:nvPr/>
        </p:nvCxnSpPr>
        <p:spPr>
          <a:xfrm flipH="1" flipV="1">
            <a:off x="10300930" y="7148041"/>
            <a:ext cx="2368492" cy="4776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130628" y="982979"/>
            <a:ext cx="5943824" cy="923330"/>
          </a:xfrm>
          <a:prstGeom prst="rect">
            <a:avLst/>
          </a:prstGeom>
          <a:solidFill>
            <a:schemeClr val="bg1"/>
          </a:solidFill>
        </p:spPr>
        <p:txBody>
          <a:bodyPr wrap="square" rtlCol="0">
            <a:spAutoFit/>
          </a:bodyPr>
          <a:lstStyle/>
          <a:p>
            <a:pPr>
              <a:lnSpc>
                <a:spcPct val="150000"/>
              </a:lnSpc>
            </a:pPr>
            <a:r>
              <a:rPr lang="zh-TW" altLang="en-US" b="1">
                <a:solidFill>
                  <a:srgbClr val="0000FF"/>
                </a:solidFill>
                <a:latin typeface="微軟正黑體" panose="020B0604030504040204" pitchFamily="34" charset="-120"/>
                <a:ea typeface="微軟正黑體" panose="020B0604030504040204" pitchFamily="34" charset="-120"/>
              </a:rPr>
              <a:t>勾選欲審核通過的志工後，點擊「批次審核通過」功能即可完成志工通過審核並發送通知信給已通過志工。</a:t>
            </a:r>
          </a:p>
        </p:txBody>
      </p:sp>
      <p:cxnSp>
        <p:nvCxnSpPr>
          <p:cNvPr id="13" name="直線單箭頭接點 12"/>
          <p:cNvCxnSpPr>
            <a:stCxn id="18" idx="3"/>
          </p:cNvCxnSpPr>
          <p:nvPr/>
        </p:nvCxnSpPr>
        <p:spPr>
          <a:xfrm flipV="1">
            <a:off x="1358526" y="12580328"/>
            <a:ext cx="1542986" cy="12112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329452" y="3223053"/>
            <a:ext cx="1619672" cy="507831"/>
          </a:xfrm>
          <a:prstGeom prst="rect">
            <a:avLst/>
          </a:prstGeom>
          <a:solidFill>
            <a:schemeClr val="bg1"/>
          </a:solidFill>
        </p:spPr>
        <p:txBody>
          <a:bodyPr wrap="square" rtlCol="0">
            <a:spAutoFit/>
          </a:bodyPr>
          <a:lstStyle/>
          <a:p>
            <a:pPr>
              <a:lnSpc>
                <a:spcPct val="150000"/>
              </a:lnSpc>
            </a:pPr>
            <a:r>
              <a:rPr lang="zh-TW" altLang="en-US" b="1">
                <a:solidFill>
                  <a:srgbClr val="0000FF"/>
                </a:solidFill>
                <a:latin typeface="微軟正黑體" panose="020B0604030504040204" pitchFamily="34" charset="-120"/>
                <a:ea typeface="微軟正黑體" panose="020B0604030504040204" pitchFamily="34" charset="-120"/>
              </a:rPr>
              <a:t>單筆審核志工</a:t>
            </a:r>
          </a:p>
        </p:txBody>
      </p:sp>
      <p:cxnSp>
        <p:nvCxnSpPr>
          <p:cNvPr id="4" name="肘形接點 3"/>
          <p:cNvCxnSpPr>
            <a:cxnSpLocks/>
          </p:cNvCxnSpPr>
          <p:nvPr/>
        </p:nvCxnSpPr>
        <p:spPr>
          <a:xfrm flipV="1">
            <a:off x="7769053" y="2832122"/>
            <a:ext cx="527645" cy="205549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ADBB2F78-1F45-4BCF-8A51-476CE52655B8}" type="slidenum">
              <a:rPr lang="zh-TW" altLang="en-US" smtClean="0"/>
              <a:t>12</a:t>
            </a:fld>
            <a:endParaRPr lang="zh-TW" altLang="en-US"/>
          </a:p>
        </p:txBody>
      </p:sp>
      <p:cxnSp>
        <p:nvCxnSpPr>
          <p:cNvPr id="11" name="直線單箭頭接點 10">
            <a:extLst>
              <a:ext uri="{FF2B5EF4-FFF2-40B4-BE49-F238E27FC236}">
                <a16:creationId xmlns:a16="http://schemas.microsoft.com/office/drawing/2014/main" xmlns="" id="{B8D22B24-424A-4DDD-9B72-2B3C6F52EE4F}"/>
              </a:ext>
            </a:extLst>
          </p:cNvPr>
          <p:cNvCxnSpPr/>
          <p:nvPr/>
        </p:nvCxnSpPr>
        <p:spPr>
          <a:xfrm flipH="1" flipV="1">
            <a:off x="3941965" y="2968660"/>
            <a:ext cx="2696139" cy="11368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xmlns="" id="{D14268E8-787B-431A-966D-3FC0306389ED}"/>
              </a:ext>
            </a:extLst>
          </p:cNvPr>
          <p:cNvCxnSpPr/>
          <p:nvPr/>
        </p:nvCxnSpPr>
        <p:spPr>
          <a:xfrm flipV="1">
            <a:off x="531806" y="3545309"/>
            <a:ext cx="835833" cy="8279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1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教育訓練系統</a:t>
            </a:r>
            <a:endParaRPr lang="zh-TW" altLang="en-US" sz="2600" b="1">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13</a:t>
            </a:fld>
            <a:endParaRPr lang="zh-TW" altLang="en-US"/>
          </a:p>
        </p:txBody>
      </p:sp>
      <p:pic>
        <p:nvPicPr>
          <p:cNvPr id="13" name="圖片 12"/>
          <p:cNvPicPr>
            <a:picLocks noChangeAspect="1"/>
          </p:cNvPicPr>
          <p:nvPr/>
        </p:nvPicPr>
        <p:blipFill>
          <a:blip r:embed="rId4"/>
          <a:stretch>
            <a:fillRect/>
          </a:stretch>
        </p:blipFill>
        <p:spPr>
          <a:xfrm>
            <a:off x="429512" y="1292004"/>
            <a:ext cx="7634436" cy="5031787"/>
          </a:xfrm>
          <a:prstGeom prst="rect">
            <a:avLst/>
          </a:prstGeom>
        </p:spPr>
      </p:pic>
      <p:sp>
        <p:nvSpPr>
          <p:cNvPr id="17" name="矩形 16"/>
          <p:cNvSpPr/>
          <p:nvPr/>
        </p:nvSpPr>
        <p:spPr>
          <a:xfrm>
            <a:off x="1907704" y="1309640"/>
            <a:ext cx="1584176"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4978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操作流程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教育訓練系統</a:t>
            </a:r>
            <a:endParaRPr lang="zh-TW" altLang="en-US" sz="2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1" name="矩形 10"/>
          <p:cNvSpPr/>
          <p:nvPr/>
        </p:nvSpPr>
        <p:spPr>
          <a:xfrm>
            <a:off x="365104" y="1556792"/>
            <a:ext cx="8383359" cy="623248"/>
          </a:xfrm>
          <a:prstGeom prst="rect">
            <a:avLst/>
          </a:prstGeom>
        </p:spPr>
        <p:txBody>
          <a:bodyPr wrap="square">
            <a:spAutoFit/>
          </a:bodyPr>
          <a:lstStyle/>
          <a:p>
            <a:pPr>
              <a:lnSpc>
                <a:spcPct val="150000"/>
              </a:lnSpc>
            </a:pPr>
            <a:r>
              <a:rPr lang="en-US" altLang="zh-TW" sz="2300" b="1">
                <a:solidFill>
                  <a:schemeClr val="accent5"/>
                </a:solidFill>
                <a:latin typeface="微軟正黑體" panose="020B0604030504040204" pitchFamily="34" charset="-120"/>
                <a:ea typeface="微軟正黑體" panose="020B0604030504040204" pitchFamily="34" charset="-120"/>
              </a:rPr>
              <a:t>※</a:t>
            </a:r>
            <a:r>
              <a:rPr lang="zh-TW" altLang="en-US" sz="2300" b="1">
                <a:solidFill>
                  <a:schemeClr val="accent5"/>
                </a:solidFill>
                <a:latin typeface="微軟正黑體" panose="020B0604030504040204" pitchFamily="34" charset="-120"/>
                <a:ea typeface="微軟正黑體" panose="020B0604030504040204" pitchFamily="34" charset="-120"/>
              </a:rPr>
              <a:t>志工教育訓練作業流程目的：</a:t>
            </a:r>
            <a:endParaRPr lang="en-US" altLang="zh-TW" sz="2300" b="1">
              <a:solidFill>
                <a:schemeClr val="accent5"/>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57200" y="2252423"/>
            <a:ext cx="8291261" cy="923330"/>
          </a:xfrm>
          <a:prstGeom prst="rect">
            <a:avLst/>
          </a:prstGeom>
        </p:spPr>
        <p:txBody>
          <a:bodyPr wrap="square">
            <a:spAutoFit/>
          </a:bodyPr>
          <a:lstStyle/>
          <a:p>
            <a:pPr indent="457200">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志工教育訓練主要目的在於教育訓練</a:t>
            </a:r>
            <a:r>
              <a:rPr lang="zh-TW" altLang="en-US">
                <a:solidFill>
                  <a:srgbClr val="FF0000"/>
                </a:solidFill>
                <a:latin typeface="微軟正黑體" panose="020B0604030504040204" pitchFamily="34" charset="-120"/>
                <a:ea typeface="微軟正黑體" panose="020B0604030504040204" pitchFamily="34" charset="-120"/>
              </a:rPr>
              <a:t>報名訊息</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rgbClr val="FF0000"/>
                </a:solidFill>
                <a:latin typeface="微軟正黑體" panose="020B0604030504040204" pitchFamily="34" charset="-120"/>
                <a:ea typeface="微軟正黑體" panose="020B0604030504040204" pitchFamily="34" charset="-120"/>
              </a:rPr>
              <a:t>訓練時數設定</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與後續</a:t>
            </a:r>
            <a:r>
              <a:rPr lang="zh-TW" altLang="en-US">
                <a:solidFill>
                  <a:srgbClr val="FF0000"/>
                </a:solidFill>
                <a:latin typeface="微軟正黑體" panose="020B0604030504040204" pitchFamily="34" charset="-120"/>
                <a:ea typeface="微軟正黑體" panose="020B0604030504040204" pitchFamily="34" charset="-120"/>
              </a:rPr>
              <a:t>結業證書製作</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的有效辦理，進而達到志工教育訓練相關行政作業成效最佳化。</a:t>
            </a:r>
            <a:endParaRPr lang="en-US" altLang="zh-TW">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65104" y="3313154"/>
            <a:ext cx="8383358" cy="623248"/>
          </a:xfrm>
          <a:prstGeom prst="rect">
            <a:avLst/>
          </a:prstGeom>
        </p:spPr>
        <p:txBody>
          <a:bodyPr wrap="square">
            <a:spAutoFit/>
          </a:bodyPr>
          <a:lstStyle/>
          <a:p>
            <a:pPr>
              <a:lnSpc>
                <a:spcPct val="150000"/>
              </a:lnSpc>
            </a:pPr>
            <a:r>
              <a:rPr lang="en-US" altLang="zh-TW" sz="2300" b="1">
                <a:solidFill>
                  <a:schemeClr val="accent5"/>
                </a:solidFill>
                <a:latin typeface="微軟正黑體" panose="020B0604030504040204" pitchFamily="34" charset="-120"/>
                <a:ea typeface="微軟正黑體" panose="020B0604030504040204" pitchFamily="34" charset="-120"/>
              </a:rPr>
              <a:t>※</a:t>
            </a:r>
            <a:r>
              <a:rPr lang="zh-TW" altLang="en-US" sz="2300" b="1">
                <a:solidFill>
                  <a:schemeClr val="accent5"/>
                </a:solidFill>
                <a:latin typeface="微軟正黑體" panose="020B0604030504040204" pitchFamily="34" charset="-120"/>
                <a:ea typeface="微軟正黑體" panose="020B0604030504040204" pitchFamily="34" charset="-120"/>
              </a:rPr>
              <a:t>志工教育訓練操作將根據以下流程進行教學：</a:t>
            </a:r>
            <a:endParaRPr lang="en-US" altLang="zh-TW" sz="2300" b="1">
              <a:solidFill>
                <a:schemeClr val="accent5"/>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57199" y="4073802"/>
            <a:ext cx="8291263" cy="454355"/>
          </a:xfrm>
          <a:prstGeom prst="rect">
            <a:avLst/>
          </a:prstGeom>
        </p:spPr>
        <p:txBody>
          <a:bodyPr wrap="square">
            <a:spAutoFit/>
          </a:bodyPr>
          <a:lstStyle/>
          <a:p>
            <a:pPr indent="457200">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教育訓練系統 ➜ 教育訓練時數系統 ➜ 結業證書</a:t>
            </a:r>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14</a:t>
            </a:fld>
            <a:endParaRPr lang="zh-TW" altLang="en-US"/>
          </a:p>
        </p:txBody>
      </p:sp>
    </p:spTree>
    <p:extLst>
      <p:ext uri="{BB962C8B-B14F-4D97-AF65-F5344CB8AC3E}">
        <p14:creationId xmlns:p14="http://schemas.microsoft.com/office/powerpoint/2010/main" val="292586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教育訓練系統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訊息管理</a:t>
            </a:r>
            <a:r>
              <a:rPr lang="en-US" altLang="zh-TW" sz="2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新增</a:t>
            </a:r>
            <a:r>
              <a:rPr lang="en-US" altLang="zh-TW" sz="2600" b="1">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15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矩形 1"/>
          <p:cNvSpPr/>
          <p:nvPr/>
        </p:nvSpPr>
        <p:spPr>
          <a:xfrm>
            <a:off x="5436096" y="4509120"/>
            <a:ext cx="294144" cy="210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rotWithShape="1">
          <a:blip r:embed="rId4"/>
          <a:srcRect t="9661" b="12768"/>
          <a:stretch/>
        </p:blipFill>
        <p:spPr>
          <a:xfrm>
            <a:off x="287524" y="1268760"/>
            <a:ext cx="8604956" cy="2753444"/>
          </a:xfrm>
          <a:prstGeom prst="rect">
            <a:avLst/>
          </a:prstGeom>
        </p:spPr>
      </p:pic>
      <p:pic>
        <p:nvPicPr>
          <p:cNvPr id="6146" name="Picture 2" descr="http://volunteer-taoyuan.hamastar.com.tw/images/back-menu-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148064" y="2005980"/>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rotWithShape="1">
          <a:blip r:embed="rId6"/>
          <a:srcRect t="5224"/>
          <a:stretch/>
        </p:blipFill>
        <p:spPr>
          <a:xfrm>
            <a:off x="296145" y="3316178"/>
            <a:ext cx="4830365" cy="2975729"/>
          </a:xfrm>
          <a:prstGeom prst="rect">
            <a:avLst/>
          </a:prstGeom>
          <a:ln w="38100">
            <a:solidFill>
              <a:srgbClr val="FF0000"/>
            </a:solidFill>
          </a:ln>
        </p:spPr>
      </p:pic>
      <p:cxnSp>
        <p:nvCxnSpPr>
          <p:cNvPr id="7" name="直線單箭頭接點 6"/>
          <p:cNvCxnSpPr/>
          <p:nvPr/>
        </p:nvCxnSpPr>
        <p:spPr>
          <a:xfrm flipH="1">
            <a:off x="4860032" y="2510036"/>
            <a:ext cx="612068" cy="6820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4617936" y="1065634"/>
            <a:ext cx="3002064" cy="923330"/>
          </a:xfrm>
          <a:prstGeom prst="rect">
            <a:avLst/>
          </a:prstGeom>
          <a:solidFill>
            <a:schemeClr val="bg1"/>
          </a:solidFill>
        </p:spPr>
        <p:txBody>
          <a:bodyPr wrap="square" rtlCol="0">
            <a:spAutoFit/>
          </a:bodyPr>
          <a:lstStyle/>
          <a:p>
            <a:pPr>
              <a:lnSpc>
                <a:spcPct val="150000"/>
              </a:lnSpc>
            </a:pPr>
            <a:r>
              <a:rPr lang="zh-TW" altLang="en-US" b="1">
                <a:solidFill>
                  <a:srgbClr val="0000FF"/>
                </a:solidFill>
                <a:latin typeface="微軟正黑體" panose="020B0604030504040204" pitchFamily="34" charset="-120"/>
                <a:ea typeface="微軟正黑體" panose="020B0604030504040204" pitchFamily="34" charset="-120"/>
              </a:rPr>
              <a:t>點擊「新增」則顯示新教育訓練訊息編輯頁面。</a:t>
            </a:r>
          </a:p>
        </p:txBody>
      </p:sp>
      <p:sp>
        <p:nvSpPr>
          <p:cNvPr id="6" name="投影片編號版面配置區 5"/>
          <p:cNvSpPr>
            <a:spLocks noGrp="1"/>
          </p:cNvSpPr>
          <p:nvPr>
            <p:ph type="sldNum" sz="quarter" idx="12"/>
          </p:nvPr>
        </p:nvSpPr>
        <p:spPr/>
        <p:txBody>
          <a:bodyPr/>
          <a:lstStyle/>
          <a:p>
            <a:fld id="{ADBB2F78-1F45-4BCF-8A51-476CE52655B8}" type="slidenum">
              <a:rPr lang="zh-TW" altLang="en-US" smtClean="0"/>
              <a:t>15</a:t>
            </a:fld>
            <a:endParaRPr lang="zh-TW" altLang="en-US"/>
          </a:p>
        </p:txBody>
      </p:sp>
    </p:spTree>
    <p:extLst>
      <p:ext uri="{BB962C8B-B14F-4D97-AF65-F5344CB8AC3E}">
        <p14:creationId xmlns:p14="http://schemas.microsoft.com/office/powerpoint/2010/main" val="102554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教育訓練系統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訊息管理</a:t>
            </a:r>
            <a:r>
              <a:rPr lang="en-US" altLang="zh-TW" sz="2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編輯</a:t>
            </a:r>
            <a:r>
              <a:rPr lang="en-US" altLang="zh-TW" sz="2600" b="1">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15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矩形 1"/>
          <p:cNvSpPr/>
          <p:nvPr/>
        </p:nvSpPr>
        <p:spPr>
          <a:xfrm>
            <a:off x="5436096" y="4509120"/>
            <a:ext cx="294144" cy="210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rotWithShape="1">
          <a:blip r:embed="rId4"/>
          <a:srcRect t="6688"/>
          <a:stretch/>
        </p:blipFill>
        <p:spPr>
          <a:xfrm>
            <a:off x="284497" y="1099370"/>
            <a:ext cx="7639987" cy="4633886"/>
          </a:xfrm>
          <a:prstGeom prst="rect">
            <a:avLst/>
          </a:prstGeom>
          <a:ln>
            <a:noFill/>
          </a:ln>
        </p:spPr>
      </p:pic>
      <p:pic>
        <p:nvPicPr>
          <p:cNvPr id="6146" name="Picture 2" descr="http://volunteer-taoyuan.hamastar.com.tw/images/back-menu-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785613" y="3775402"/>
            <a:ext cx="5514579" cy="301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991291" y="2888069"/>
            <a:ext cx="3111377" cy="646331"/>
          </a:xfrm>
          <a:prstGeom prst="rect">
            <a:avLst/>
          </a:prstGeom>
          <a:solidFill>
            <a:schemeClr val="bg1"/>
          </a:solidFill>
        </p:spPr>
        <p:txBody>
          <a:bodyPr wrap="square">
            <a:spAutoFit/>
          </a:bodyPr>
          <a:lstStyle/>
          <a:p>
            <a:r>
              <a:rPr lang="zh-TW" altLang="en-US" b="1">
                <a:solidFill>
                  <a:srgbClr val="0000FF"/>
                </a:solidFill>
                <a:latin typeface="微軟正黑體" panose="020B0604030504040204" pitchFamily="34" charset="-120"/>
                <a:ea typeface="微軟正黑體" panose="020B0604030504040204" pitchFamily="34" charset="-120"/>
              </a:rPr>
              <a:t>顯示依據「教育訓練項目管理」所設定的項目</a:t>
            </a:r>
          </a:p>
        </p:txBody>
      </p:sp>
      <p:sp>
        <p:nvSpPr>
          <p:cNvPr id="4" name="投影片編號版面配置區 3"/>
          <p:cNvSpPr>
            <a:spLocks noGrp="1"/>
          </p:cNvSpPr>
          <p:nvPr>
            <p:ph type="sldNum" sz="quarter" idx="12"/>
          </p:nvPr>
        </p:nvSpPr>
        <p:spPr/>
        <p:txBody>
          <a:bodyPr/>
          <a:lstStyle/>
          <a:p>
            <a:fld id="{ADBB2F78-1F45-4BCF-8A51-476CE52655B8}" type="slidenum">
              <a:rPr lang="zh-TW" altLang="en-US" smtClean="0"/>
              <a:t>16</a:t>
            </a:fld>
            <a:endParaRPr lang="zh-TW" altLang="en-US"/>
          </a:p>
        </p:txBody>
      </p:sp>
    </p:spTree>
    <p:extLst>
      <p:ext uri="{BB962C8B-B14F-4D97-AF65-F5344CB8AC3E}">
        <p14:creationId xmlns:p14="http://schemas.microsoft.com/office/powerpoint/2010/main" val="144892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教育訓練系統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教育訓練認證維護</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結業證書</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1100" b="1">
              <a:solidFill>
                <a:schemeClr val="tx1">
                  <a:lumMod val="75000"/>
                  <a:lumOff val="25000"/>
                </a:schemeClr>
              </a:solidFill>
            </a:endParaRPr>
          </a:p>
        </p:txBody>
      </p:sp>
      <p:pic>
        <p:nvPicPr>
          <p:cNvPr id="20" name="Picture 2" descr="http://volunteer-taoyuan.hamastar.com.tw/images/back-menu-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圖片 20"/>
          <p:cNvPicPr>
            <a:picLocks noChangeAspect="1"/>
          </p:cNvPicPr>
          <p:nvPr/>
        </p:nvPicPr>
        <p:blipFill>
          <a:blip r:embed="rId5"/>
          <a:stretch>
            <a:fillRect/>
          </a:stretch>
        </p:blipFill>
        <p:spPr>
          <a:xfrm>
            <a:off x="287524" y="1268760"/>
            <a:ext cx="8604956" cy="3341286"/>
          </a:xfrm>
          <a:prstGeom prst="rect">
            <a:avLst/>
          </a:prstGeom>
        </p:spPr>
      </p:pic>
      <p:sp>
        <p:nvSpPr>
          <p:cNvPr id="5" name="矩形 4"/>
          <p:cNvSpPr/>
          <p:nvPr/>
        </p:nvSpPr>
        <p:spPr>
          <a:xfrm>
            <a:off x="6553200" y="4005064"/>
            <a:ext cx="1066800" cy="6049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524375" y="2452142"/>
            <a:ext cx="971550" cy="236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6"/>
          <a:stretch>
            <a:fillRect/>
          </a:stretch>
        </p:blipFill>
        <p:spPr>
          <a:xfrm>
            <a:off x="287524" y="1105888"/>
            <a:ext cx="3267949" cy="4616895"/>
          </a:xfrm>
          <a:prstGeom prst="rect">
            <a:avLst/>
          </a:prstGeom>
          <a:ln>
            <a:solidFill>
              <a:srgbClr val="FF0000"/>
            </a:solidFill>
          </a:ln>
          <a:effectLst>
            <a:outerShdw blurRad="292100" dist="139700" dir="2700000" algn="tl" rotWithShape="0">
              <a:srgbClr val="333333">
                <a:alpha val="65000"/>
              </a:srgbClr>
            </a:outerShdw>
          </a:effectLst>
        </p:spPr>
      </p:pic>
      <p:sp>
        <p:nvSpPr>
          <p:cNvPr id="14" name="矩形 13"/>
          <p:cNvSpPr/>
          <p:nvPr/>
        </p:nvSpPr>
        <p:spPr>
          <a:xfrm>
            <a:off x="1619672" y="2245618"/>
            <a:ext cx="301826" cy="175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971600" y="1916832"/>
            <a:ext cx="216024" cy="283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921498" y="3933056"/>
            <a:ext cx="85030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 name="直線單箭頭接點 2"/>
          <p:cNvCxnSpPr/>
          <p:nvPr/>
        </p:nvCxnSpPr>
        <p:spPr>
          <a:xfrm flipH="1" flipV="1">
            <a:off x="3275856" y="4005064"/>
            <a:ext cx="3277344"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3563888" y="4616548"/>
            <a:ext cx="4108733" cy="1338828"/>
          </a:xfrm>
          <a:prstGeom prst="rect">
            <a:avLst/>
          </a:prstGeom>
          <a:noFill/>
        </p:spPr>
        <p:txBody>
          <a:bodyPr wrap="square" rtlCol="0">
            <a:spAutoFit/>
          </a:bodyPr>
          <a:lstStyle/>
          <a:p>
            <a:pPr>
              <a:lnSpc>
                <a:spcPct val="150000"/>
              </a:lnSpc>
            </a:pPr>
            <a:r>
              <a:rPr lang="zh-TW" altLang="en-US" b="1">
                <a:solidFill>
                  <a:srgbClr val="0000FF"/>
                </a:solidFill>
                <a:latin typeface="微軟正黑體" panose="020B0604030504040204" pitchFamily="34" charset="-120"/>
                <a:ea typeface="微軟正黑體" panose="020B0604030504040204" pitchFamily="34" charset="-120"/>
              </a:rPr>
              <a:t>點擊「匯出結業證書」則可匯出該志工完成時數的結業證書，若是該培訓無綁定結業證書則會導至綁定結業證書頁面。</a:t>
            </a: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17</a:t>
            </a:fld>
            <a:endParaRPr lang="zh-TW" altLang="en-US"/>
          </a:p>
        </p:txBody>
      </p:sp>
    </p:spTree>
    <p:extLst>
      <p:ext uri="{BB962C8B-B14F-4D97-AF65-F5344CB8AC3E}">
        <p14:creationId xmlns:p14="http://schemas.microsoft.com/office/powerpoint/2010/main" val="118876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教育訓練系統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綁定結業證書</a:t>
            </a:r>
            <a:endParaRPr lang="zh-TW" altLang="en-US" sz="1100" b="1">
              <a:solidFill>
                <a:schemeClr val="tx1">
                  <a:lumMod val="75000"/>
                  <a:lumOff val="25000"/>
                </a:schemeClr>
              </a:solidFill>
            </a:endParaRPr>
          </a:p>
        </p:txBody>
      </p:sp>
      <p:sp>
        <p:nvSpPr>
          <p:cNvPr id="6" name="矩形 5"/>
          <p:cNvSpPr/>
          <p:nvPr/>
        </p:nvSpPr>
        <p:spPr>
          <a:xfrm>
            <a:off x="4632556" y="2452142"/>
            <a:ext cx="648072" cy="236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619672" y="2245618"/>
            <a:ext cx="301826" cy="175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971600" y="1916832"/>
            <a:ext cx="216024" cy="283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921498" y="3933056"/>
            <a:ext cx="85030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rotWithShape="1">
          <a:blip r:embed="rId4"/>
          <a:srcRect l="-1" r="999"/>
          <a:stretch/>
        </p:blipFill>
        <p:spPr>
          <a:xfrm>
            <a:off x="287524" y="1268760"/>
            <a:ext cx="7308812" cy="4752528"/>
          </a:xfrm>
          <a:prstGeom prst="rect">
            <a:avLst/>
          </a:prstGeom>
          <a:ln>
            <a:solidFill>
              <a:schemeClr val="tx1"/>
            </a:solidFill>
          </a:ln>
        </p:spPr>
      </p:pic>
      <p:sp>
        <p:nvSpPr>
          <p:cNvPr id="3" name="矩形 2"/>
          <p:cNvSpPr/>
          <p:nvPr/>
        </p:nvSpPr>
        <p:spPr>
          <a:xfrm>
            <a:off x="2051720" y="566124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491880" y="1844824"/>
            <a:ext cx="648072" cy="400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5"/>
          <a:stretch>
            <a:fillRect/>
          </a:stretch>
        </p:blipFill>
        <p:spPr>
          <a:xfrm>
            <a:off x="3896417" y="2415119"/>
            <a:ext cx="5005410" cy="2454041"/>
          </a:xfrm>
          <a:prstGeom prst="rect">
            <a:avLst/>
          </a:prstGeom>
          <a:ln>
            <a:solidFill>
              <a:schemeClr val="bg1"/>
            </a:solidFill>
          </a:ln>
        </p:spPr>
      </p:pic>
      <p:pic>
        <p:nvPicPr>
          <p:cNvPr id="1026" name="Picture 2" descr="http://volunteer-taoyuan.hamastar.com.tw/images/back-menu-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737874" y="3609890"/>
            <a:ext cx="4067851" cy="872418"/>
          </a:xfrm>
          <a:prstGeom prst="rect">
            <a:avLst/>
          </a:prstGeom>
          <a:solidFill>
            <a:schemeClr val="bg1"/>
          </a:solidFill>
        </p:spPr>
        <p:txBody>
          <a:bodyPr wrap="square" rtlCol="0">
            <a:spAutoFit/>
          </a:bodyPr>
          <a:lstStyle/>
          <a:p>
            <a:pPr>
              <a:lnSpc>
                <a:spcPct val="150000"/>
              </a:lnSpc>
            </a:pPr>
            <a:r>
              <a:rPr lang="zh-TW" altLang="en-US" b="1">
                <a:solidFill>
                  <a:srgbClr val="0000FF"/>
                </a:solidFill>
                <a:latin typeface="微軟正黑體" panose="020B0604030504040204" pitchFamily="34" charset="-120"/>
                <a:ea typeface="微軟正黑體" panose="020B0604030504040204" pitchFamily="34" charset="-120"/>
              </a:rPr>
              <a:t>點擊「未綁定」則會顯示目前尚未綁定結業證書的培訓，選取培訓後即可。</a:t>
            </a:r>
          </a:p>
        </p:txBody>
      </p:sp>
      <p:cxnSp>
        <p:nvCxnSpPr>
          <p:cNvPr id="9" name="直線單箭頭接點 8"/>
          <p:cNvCxnSpPr/>
          <p:nvPr/>
        </p:nvCxnSpPr>
        <p:spPr>
          <a:xfrm flipV="1">
            <a:off x="2627784" y="4653136"/>
            <a:ext cx="1656184"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投影片編號版面配置區 6"/>
          <p:cNvSpPr>
            <a:spLocks noGrp="1"/>
          </p:cNvSpPr>
          <p:nvPr>
            <p:ph type="sldNum" sz="quarter" idx="12"/>
          </p:nvPr>
        </p:nvSpPr>
        <p:spPr/>
        <p:txBody>
          <a:bodyPr/>
          <a:lstStyle/>
          <a:p>
            <a:fld id="{ADBB2F78-1F45-4BCF-8A51-476CE52655B8}" type="slidenum">
              <a:rPr lang="zh-TW" altLang="en-US" smtClean="0"/>
              <a:t>18</a:t>
            </a:fld>
            <a:endParaRPr lang="zh-TW" altLang="en-US"/>
          </a:p>
        </p:txBody>
      </p:sp>
    </p:spTree>
    <p:extLst>
      <p:ext uri="{BB962C8B-B14F-4D97-AF65-F5344CB8AC3E}">
        <p14:creationId xmlns:p14="http://schemas.microsoft.com/office/powerpoint/2010/main" val="313971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a:blip r:embed="rId3"/>
          <a:stretch>
            <a:fillRect/>
          </a:stretch>
        </p:blipFill>
        <p:spPr>
          <a:xfrm>
            <a:off x="429512" y="1292004"/>
            <a:ext cx="7634436" cy="5031787"/>
          </a:xfrm>
          <a:prstGeom prst="rect">
            <a:avLst/>
          </a:prstGeom>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運用單位管理系統</a:t>
            </a:r>
            <a:endParaRPr lang="zh-TW" altLang="en-US" sz="2600" b="1">
              <a:solidFill>
                <a:schemeClr val="tx1">
                  <a:lumMod val="75000"/>
                  <a:lumOff val="25000"/>
                </a:schemeClr>
              </a:solidFill>
            </a:endParaRPr>
          </a:p>
        </p:txBody>
      </p:sp>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2" name="投影片編號版面配置區 1"/>
          <p:cNvSpPr>
            <a:spLocks noGrp="1"/>
          </p:cNvSpPr>
          <p:nvPr>
            <p:ph type="sldNum" sz="quarter" idx="12"/>
          </p:nvPr>
        </p:nvSpPr>
        <p:spPr/>
        <p:txBody>
          <a:bodyPr/>
          <a:lstStyle/>
          <a:p>
            <a:fld id="{ADBB2F78-1F45-4BCF-8A51-476CE52655B8}" type="slidenum">
              <a:rPr lang="zh-TW" altLang="en-US" smtClean="0"/>
              <a:t>19</a:t>
            </a:fld>
            <a:endParaRPr lang="zh-TW" altLang="en-US"/>
          </a:p>
        </p:txBody>
      </p:sp>
      <p:sp>
        <p:nvSpPr>
          <p:cNvPr id="20" name="矩形 19"/>
          <p:cNvSpPr/>
          <p:nvPr/>
        </p:nvSpPr>
        <p:spPr>
          <a:xfrm>
            <a:off x="3500157" y="1290884"/>
            <a:ext cx="1493145"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2069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直線接點 93"/>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96" name="圖片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97" name="文字方塊 96"/>
          <p:cNvSpPr txBox="1"/>
          <p:nvPr/>
        </p:nvSpPr>
        <p:spPr>
          <a:xfrm>
            <a:off x="411004" y="4292085"/>
            <a:ext cx="2783473" cy="1938992"/>
          </a:xfrm>
          <a:prstGeom prst="rect">
            <a:avLst/>
          </a:prstGeom>
          <a:noFill/>
        </p:spPr>
        <p:txBody>
          <a:bodyPr wrap="square" rtlCol="0">
            <a:spAutoFit/>
          </a:bodyPr>
          <a:lstStyle/>
          <a:p>
            <a:pPr>
              <a:lnSpc>
                <a:spcPct val="150000"/>
              </a:lnSpc>
            </a:pPr>
            <a:r>
              <a:rPr lang="zh-TW" altLang="en-US" sz="2000">
                <a:solidFill>
                  <a:schemeClr val="tx1">
                    <a:lumMod val="85000"/>
                    <a:lumOff val="15000"/>
                  </a:schemeClr>
                </a:solidFill>
                <a:latin typeface="微軟正黑體" panose="020B0604030504040204" pitchFamily="34" charset="-120"/>
                <a:ea typeface="微軟正黑體" panose="020B0604030504040204" pitchFamily="34" charset="-120"/>
              </a:rPr>
              <a:t>系統身分主要分為「運用單位管理者、各目的管理機關」，依權限提供對應可使用的功能。</a:t>
            </a:r>
          </a:p>
        </p:txBody>
      </p:sp>
      <p:sp>
        <p:nvSpPr>
          <p:cNvPr id="98" name="文字方塊 97"/>
          <p:cNvSpPr txBox="1"/>
          <p:nvPr/>
        </p:nvSpPr>
        <p:spPr>
          <a:xfrm>
            <a:off x="6079114" y="4253249"/>
            <a:ext cx="2750388" cy="1938992"/>
          </a:xfrm>
          <a:prstGeom prst="rect">
            <a:avLst/>
          </a:prstGeom>
          <a:noFill/>
        </p:spPr>
        <p:txBody>
          <a:bodyPr wrap="square" rtlCol="0">
            <a:spAutoFit/>
          </a:bodyPr>
          <a:lstStyle>
            <a:defPPr>
              <a:defRPr lang="zh-TW"/>
            </a:defPPr>
            <a:lvl1pPr marL="342900" indent="-342900">
              <a:lnSpc>
                <a:spcPct val="150000"/>
              </a:lnSpc>
              <a:buFont typeface="Arial" panose="020B0604020202020204" pitchFamily="34" charset="0"/>
              <a:buChar char="•"/>
              <a:defRPr sz="2000">
                <a:solidFill>
                  <a:schemeClr val="tx1">
                    <a:lumMod val="85000"/>
                    <a:lumOff val="15000"/>
                  </a:schemeClr>
                </a:solidFill>
                <a:latin typeface="微軟正黑體" panose="020B0604030504040204" pitchFamily="34" charset="-120"/>
                <a:ea typeface="微軟正黑體" panose="020B0604030504040204" pitchFamily="34" charset="-120"/>
              </a:defRPr>
            </a:lvl1pPr>
          </a:lstStyle>
          <a:p>
            <a:pPr marL="0" indent="0">
              <a:buNone/>
            </a:pPr>
            <a:r>
              <a:rPr lang="zh-TW" altLang="en-US"/>
              <a:t>提供身分權限設定、志工團隊 </a:t>
            </a:r>
            <a:r>
              <a:rPr lang="en-US" altLang="zh-TW"/>
              <a:t>(</a:t>
            </a:r>
            <a:r>
              <a:rPr lang="zh-TW" altLang="en-US"/>
              <a:t>工作位置與服勤地點</a:t>
            </a:r>
            <a:r>
              <a:rPr lang="en-US" altLang="zh-TW"/>
              <a:t>)</a:t>
            </a:r>
            <a:r>
              <a:rPr lang="zh-TW" altLang="en-US"/>
              <a:t>排班參數維護、日誌管理等功能。</a:t>
            </a:r>
          </a:p>
        </p:txBody>
      </p:sp>
      <p:sp>
        <p:nvSpPr>
          <p:cNvPr id="99" name="文字方塊 98"/>
          <p:cNvSpPr txBox="1"/>
          <p:nvPr/>
        </p:nvSpPr>
        <p:spPr>
          <a:xfrm>
            <a:off x="3253519" y="4253249"/>
            <a:ext cx="2766553" cy="1938992"/>
          </a:xfrm>
          <a:prstGeom prst="rect">
            <a:avLst/>
          </a:prstGeom>
          <a:noFill/>
        </p:spPr>
        <p:txBody>
          <a:bodyPr wrap="square" rtlCol="0">
            <a:spAutoFit/>
          </a:bodyPr>
          <a:lstStyle>
            <a:defPPr>
              <a:defRPr lang="zh-TW"/>
            </a:defPPr>
            <a:lvl1pPr marL="342900" indent="-342900">
              <a:lnSpc>
                <a:spcPct val="150000"/>
              </a:lnSpc>
              <a:buFont typeface="Arial" panose="020B0604020202020204" pitchFamily="34" charset="0"/>
              <a:buChar char="•"/>
              <a:defRPr sz="2000">
                <a:solidFill>
                  <a:schemeClr val="tx1">
                    <a:lumMod val="85000"/>
                    <a:lumOff val="15000"/>
                  </a:schemeClr>
                </a:solidFill>
                <a:latin typeface="微軟正黑體" panose="020B0604030504040204" pitchFamily="34" charset="-120"/>
                <a:ea typeface="微軟正黑體" panose="020B0604030504040204" pitchFamily="34" charset="-120"/>
              </a:defRPr>
            </a:lvl1pPr>
          </a:lstStyle>
          <a:p>
            <a:pPr marL="0" indent="0">
              <a:buNone/>
            </a:pPr>
            <a:r>
              <a:rPr lang="zh-TW" altLang="en-US"/>
              <a:t>作業流程分為：志工事務、志工教育訓練、年度成果報告、資源上傳與前臺呈現等流程。</a:t>
            </a:r>
          </a:p>
        </p:txBody>
      </p:sp>
      <p:cxnSp>
        <p:nvCxnSpPr>
          <p:cNvPr id="100" name="直線接點 99"/>
          <p:cNvCxnSpPr/>
          <p:nvPr/>
        </p:nvCxnSpPr>
        <p:spPr>
          <a:xfrm>
            <a:off x="971600" y="3501008"/>
            <a:ext cx="1440160" cy="0"/>
          </a:xfrm>
          <a:prstGeom prst="line">
            <a:avLst/>
          </a:prstGeom>
          <a:ln w="28575">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101" name="直線接點 100"/>
          <p:cNvCxnSpPr/>
          <p:nvPr/>
        </p:nvCxnSpPr>
        <p:spPr>
          <a:xfrm>
            <a:off x="3857675" y="3501008"/>
            <a:ext cx="1440160" cy="0"/>
          </a:xfrm>
          <a:prstGeom prst="line">
            <a:avLst/>
          </a:prstGeom>
          <a:ln w="28575">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102" name="直線接點 101"/>
          <p:cNvCxnSpPr/>
          <p:nvPr/>
        </p:nvCxnSpPr>
        <p:spPr>
          <a:xfrm>
            <a:off x="6715175" y="3501008"/>
            <a:ext cx="1440160" cy="0"/>
          </a:xfrm>
          <a:prstGeom prst="line">
            <a:avLst/>
          </a:prstGeom>
          <a:ln w="28575">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sp>
        <p:nvSpPr>
          <p:cNvPr id="103" name="矩形 102"/>
          <p:cNvSpPr/>
          <p:nvPr/>
        </p:nvSpPr>
        <p:spPr>
          <a:xfrm>
            <a:off x="785077" y="3708321"/>
            <a:ext cx="1826142" cy="584775"/>
          </a:xfrm>
          <a:prstGeom prst="rect">
            <a:avLst/>
          </a:prstGeom>
        </p:spPr>
        <p:txBody>
          <a:bodyPr wrap="none">
            <a:spAutoFit/>
          </a:bodyPr>
          <a:lstStyle/>
          <a:p>
            <a:pPr algn="ctr"/>
            <a:r>
              <a:rPr lang="zh-TW" altLang="en-US" sz="3200" b="1">
                <a:solidFill>
                  <a:schemeClr val="tx1">
                    <a:lumMod val="85000"/>
                    <a:lumOff val="15000"/>
                  </a:schemeClr>
                </a:solidFill>
                <a:latin typeface="微軟正黑體" panose="020B0604030504040204" pitchFamily="34" charset="-120"/>
                <a:ea typeface="微軟正黑體" panose="020B0604030504040204" pitchFamily="34" charset="-120"/>
              </a:rPr>
              <a:t>作業身分</a:t>
            </a:r>
          </a:p>
        </p:txBody>
      </p:sp>
      <p:sp>
        <p:nvSpPr>
          <p:cNvPr id="104" name="矩形 103"/>
          <p:cNvSpPr/>
          <p:nvPr/>
        </p:nvSpPr>
        <p:spPr>
          <a:xfrm>
            <a:off x="3664684" y="3707310"/>
            <a:ext cx="1826142" cy="584775"/>
          </a:xfrm>
          <a:prstGeom prst="rect">
            <a:avLst/>
          </a:prstGeom>
        </p:spPr>
        <p:txBody>
          <a:bodyPr wrap="none">
            <a:spAutoFit/>
          </a:bodyPr>
          <a:lstStyle/>
          <a:p>
            <a:pPr algn="ctr"/>
            <a:r>
              <a:rPr lang="zh-TW" altLang="en-US" sz="3200" b="1">
                <a:solidFill>
                  <a:schemeClr val="tx1">
                    <a:lumMod val="85000"/>
                    <a:lumOff val="15000"/>
                  </a:schemeClr>
                </a:solidFill>
                <a:latin typeface="微軟正黑體" panose="020B0604030504040204" pitchFamily="34" charset="-120"/>
                <a:ea typeface="微軟正黑體" panose="020B0604030504040204" pitchFamily="34" charset="-120"/>
              </a:rPr>
              <a:t>操作流程</a:t>
            </a:r>
          </a:p>
        </p:txBody>
      </p:sp>
      <p:sp>
        <p:nvSpPr>
          <p:cNvPr id="105" name="矩形 104"/>
          <p:cNvSpPr/>
          <p:nvPr/>
        </p:nvSpPr>
        <p:spPr>
          <a:xfrm>
            <a:off x="6541237" y="3707310"/>
            <a:ext cx="1826142" cy="584775"/>
          </a:xfrm>
          <a:prstGeom prst="rect">
            <a:avLst/>
          </a:prstGeom>
        </p:spPr>
        <p:txBody>
          <a:bodyPr wrap="none">
            <a:spAutoFit/>
          </a:bodyPr>
          <a:lstStyle/>
          <a:p>
            <a:pPr algn="ctr"/>
            <a:r>
              <a:rPr lang="zh-TW" altLang="en-US" sz="3200" b="1">
                <a:solidFill>
                  <a:schemeClr val="tx1">
                    <a:lumMod val="85000"/>
                    <a:lumOff val="15000"/>
                  </a:schemeClr>
                </a:solidFill>
                <a:latin typeface="微軟正黑體" panose="020B0604030504040204" pitchFamily="34" charset="-120"/>
                <a:ea typeface="微軟正黑體" panose="020B0604030504040204" pitchFamily="34" charset="-120"/>
              </a:rPr>
              <a:t>維護功能</a:t>
            </a:r>
          </a:p>
        </p:txBody>
      </p:sp>
      <p:pic>
        <p:nvPicPr>
          <p:cNvPr id="106" name="圖片 105"/>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566177" y="1805469"/>
            <a:ext cx="1776255" cy="1776255"/>
          </a:xfrm>
          <a:prstGeom prst="rect">
            <a:avLst/>
          </a:prstGeom>
          <a:effectLst/>
        </p:spPr>
      </p:pic>
      <p:grpSp>
        <p:nvGrpSpPr>
          <p:cNvPr id="107" name="群組 106"/>
          <p:cNvGrpSpPr/>
          <p:nvPr/>
        </p:nvGrpSpPr>
        <p:grpSpPr>
          <a:xfrm>
            <a:off x="3827586" y="2032319"/>
            <a:ext cx="1500337" cy="1336143"/>
            <a:chOff x="994872" y="2085521"/>
            <a:chExt cx="1500337" cy="1336143"/>
          </a:xfrm>
          <a:solidFill>
            <a:schemeClr val="accent5">
              <a:lumMod val="75000"/>
            </a:schemeClr>
          </a:solidFill>
        </p:grpSpPr>
        <p:sp>
          <p:nvSpPr>
            <p:cNvPr id="108" name="弧形向右箭號 107"/>
            <p:cNvSpPr/>
            <p:nvPr/>
          </p:nvSpPr>
          <p:spPr>
            <a:xfrm rot="10800000" flipV="1">
              <a:off x="1763689" y="2204864"/>
              <a:ext cx="731520" cy="1216800"/>
            </a:xfrm>
            <a:prstGeom prst="curvedRightArrow">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tx1"/>
                </a:solidFill>
              </a:endParaRPr>
            </a:p>
          </p:txBody>
        </p:sp>
        <p:sp>
          <p:nvSpPr>
            <p:cNvPr id="109" name="弧形箭號 (左彎) 108"/>
            <p:cNvSpPr/>
            <p:nvPr/>
          </p:nvSpPr>
          <p:spPr>
            <a:xfrm rot="10800000">
              <a:off x="994872" y="2085521"/>
              <a:ext cx="731520" cy="1216152"/>
            </a:xfrm>
            <a:prstGeom prst="curvedLeftArrow">
              <a:avLst/>
            </a:prstGeom>
            <a:grp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tx1"/>
                </a:solidFill>
              </a:endParaRPr>
            </a:p>
          </p:txBody>
        </p:sp>
      </p:grpSp>
      <p:pic>
        <p:nvPicPr>
          <p:cNvPr id="110" name="圖片 109"/>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0129" y="1982045"/>
            <a:ext cx="1423102" cy="1423102"/>
          </a:xfrm>
          <a:prstGeom prst="rect">
            <a:avLst/>
          </a:prstGeom>
        </p:spPr>
      </p:pic>
      <p:grpSp>
        <p:nvGrpSpPr>
          <p:cNvPr id="111" name="群組 110"/>
          <p:cNvGrpSpPr/>
          <p:nvPr/>
        </p:nvGrpSpPr>
        <p:grpSpPr>
          <a:xfrm rot="2700000">
            <a:off x="7879445" y="125791"/>
            <a:ext cx="2016000" cy="313200"/>
            <a:chOff x="8015116" y="161187"/>
            <a:chExt cx="2016000" cy="313200"/>
          </a:xfrm>
        </p:grpSpPr>
        <p:sp>
          <p:nvSpPr>
            <p:cNvPr id="112" name="矩形 111"/>
            <p:cNvSpPr/>
            <p:nvPr/>
          </p:nvSpPr>
          <p:spPr>
            <a:xfrm>
              <a:off x="8015116" y="161187"/>
              <a:ext cx="2016000" cy="31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13" name="矩形 112"/>
            <p:cNvSpPr/>
            <p:nvPr/>
          </p:nvSpPr>
          <p:spPr>
            <a:xfrm>
              <a:off x="8732599" y="171593"/>
              <a:ext cx="581035" cy="292388"/>
            </a:xfrm>
            <a:prstGeom prst="rect">
              <a:avLst/>
            </a:prstGeom>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介紹</a:t>
              </a:r>
            </a:p>
          </p:txBody>
        </p:sp>
      </p:grpSp>
      <p:sp>
        <p:nvSpPr>
          <p:cNvPr id="114" name="矩形 113"/>
          <p:cNvSpPr/>
          <p:nvPr/>
        </p:nvSpPr>
        <p:spPr>
          <a:xfrm>
            <a:off x="287524" y="284535"/>
            <a:ext cx="169676" cy="708741"/>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站臺教學資訊介紹</a:t>
            </a:r>
            <a:endParaRPr lang="zh-TW" altLang="en-US" sz="2600" b="1">
              <a:solidFill>
                <a:schemeClr val="tx1">
                  <a:lumMod val="75000"/>
                  <a:lumOff val="25000"/>
                </a:schemeClr>
              </a:solidFill>
            </a:endParaRPr>
          </a:p>
        </p:txBody>
      </p:sp>
      <p:sp>
        <p:nvSpPr>
          <p:cNvPr id="5" name="投影片編號版面配置區 4"/>
          <p:cNvSpPr>
            <a:spLocks noGrp="1"/>
          </p:cNvSpPr>
          <p:nvPr>
            <p:ph type="sldNum" sz="quarter" idx="12"/>
          </p:nvPr>
        </p:nvSpPr>
        <p:spPr/>
        <p:txBody>
          <a:bodyPr/>
          <a:lstStyle/>
          <a:p>
            <a:fld id="{ADBB2F78-1F45-4BCF-8A51-476CE52655B8}" type="slidenum">
              <a:rPr lang="zh-TW" altLang="en-US" smtClean="0"/>
              <a:t>2</a:t>
            </a:fld>
            <a:endParaRPr lang="zh-TW" altLang="en-US"/>
          </a:p>
        </p:txBody>
      </p:sp>
    </p:spTree>
    <p:extLst>
      <p:ext uri="{BB962C8B-B14F-4D97-AF65-F5344CB8AC3E}">
        <p14:creationId xmlns:p14="http://schemas.microsoft.com/office/powerpoint/2010/main" val="172371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pic>
        <p:nvPicPr>
          <p:cNvPr id="18" name="Picture 2" descr="http://vspc.tycg.gov.tw/images/back-menu00-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094" y="5013176"/>
            <a:ext cx="1173733" cy="1288408"/>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運用單位管理系統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檢視</a:t>
            </a:r>
            <a:endParaRPr lang="zh-TW" altLang="en-US" sz="1100" b="1">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20</a:t>
            </a:fld>
            <a:endParaRPr lang="zh-TW" altLang="en-US"/>
          </a:p>
        </p:txBody>
      </p:sp>
      <p:pic>
        <p:nvPicPr>
          <p:cNvPr id="4" name="圖片 3"/>
          <p:cNvPicPr>
            <a:picLocks noChangeAspect="1"/>
          </p:cNvPicPr>
          <p:nvPr/>
        </p:nvPicPr>
        <p:blipFill>
          <a:blip r:embed="rId5"/>
          <a:stretch>
            <a:fillRect/>
          </a:stretch>
        </p:blipFill>
        <p:spPr>
          <a:xfrm>
            <a:off x="287524" y="1484784"/>
            <a:ext cx="7804131" cy="2902115"/>
          </a:xfrm>
          <a:prstGeom prst="rect">
            <a:avLst/>
          </a:prstGeom>
          <a:ln>
            <a:solidFill>
              <a:schemeClr val="tx1"/>
            </a:solidFill>
          </a:ln>
        </p:spPr>
      </p:pic>
      <p:pic>
        <p:nvPicPr>
          <p:cNvPr id="3" name="圖片 4" descr="一張含有 螢幕擷取畫面 的圖片&#10;&#10;描述是以非常高的可信度產生">
            <a:extLst>
              <a:ext uri="{FF2B5EF4-FFF2-40B4-BE49-F238E27FC236}">
                <a16:creationId xmlns:a16="http://schemas.microsoft.com/office/drawing/2014/main" xmlns="" id="{ADD5BD21-481D-409B-B129-61FFEF7B4770}"/>
              </a:ext>
            </a:extLst>
          </p:cNvPr>
          <p:cNvPicPr>
            <a:picLocks noChangeAspect="1"/>
          </p:cNvPicPr>
          <p:nvPr/>
        </p:nvPicPr>
        <p:blipFill>
          <a:blip r:embed="rId6"/>
          <a:stretch>
            <a:fillRect/>
          </a:stretch>
        </p:blipFill>
        <p:spPr>
          <a:xfrm>
            <a:off x="287524" y="4756553"/>
            <a:ext cx="7232820" cy="1198243"/>
          </a:xfrm>
          <a:prstGeom prst="rect">
            <a:avLst/>
          </a:prstGeom>
          <a:ln>
            <a:solidFill>
              <a:schemeClr val="tx1"/>
            </a:solidFill>
          </a:ln>
        </p:spPr>
      </p:pic>
      <p:cxnSp>
        <p:nvCxnSpPr>
          <p:cNvPr id="6" name="直線單箭頭接點 5">
            <a:extLst>
              <a:ext uri="{FF2B5EF4-FFF2-40B4-BE49-F238E27FC236}">
                <a16:creationId xmlns:a16="http://schemas.microsoft.com/office/drawing/2014/main" xmlns="" id="{09BF61BD-FA86-4FA8-9B89-0DDA288FEDDC}"/>
              </a:ext>
            </a:extLst>
          </p:cNvPr>
          <p:cNvCxnSpPr>
            <a:endCxn id="3" idx="0"/>
          </p:cNvCxnSpPr>
          <p:nvPr/>
        </p:nvCxnSpPr>
        <p:spPr>
          <a:xfrm flipH="1">
            <a:off x="3903934" y="3410450"/>
            <a:ext cx="3499237" cy="13461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xmlns="" id="{F62611C3-6B82-49D7-A7A0-12805CA96C2B}"/>
              </a:ext>
            </a:extLst>
          </p:cNvPr>
          <p:cNvSpPr/>
          <p:nvPr/>
        </p:nvSpPr>
        <p:spPr>
          <a:xfrm>
            <a:off x="7403171" y="3311281"/>
            <a:ext cx="328857" cy="205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xmlns="" id="{97D1367F-3362-4CD2-AF15-DA1AF7A96C15}"/>
              </a:ext>
            </a:extLst>
          </p:cNvPr>
          <p:cNvSpPr txBox="1"/>
          <p:nvPr/>
        </p:nvSpPr>
        <p:spPr>
          <a:xfrm>
            <a:off x="1273334" y="984079"/>
            <a:ext cx="4067851" cy="456920"/>
          </a:xfrm>
          <a:prstGeom prst="rect">
            <a:avLst/>
          </a:prstGeom>
          <a:solidFill>
            <a:schemeClr val="bg1"/>
          </a:solidFill>
        </p:spPr>
        <p:txBody>
          <a:bodyPr wrap="square" rtlCol="0" anchor="t">
            <a:spAutoFit/>
          </a:bodyPr>
          <a:lstStyle/>
          <a:p>
            <a:pPr>
              <a:lnSpc>
                <a:spcPct val="150000"/>
              </a:lnSpc>
            </a:pPr>
            <a:r>
              <a:rPr lang="zh-TW" altLang="en-US" b="1">
                <a:solidFill>
                  <a:srgbClr val="0000FF"/>
                </a:solidFill>
                <a:latin typeface="微軟正黑體"/>
                <a:ea typeface="微軟正黑體"/>
              </a:rPr>
              <a:t>可於此頁面檢視運用單位計畫與審核</a:t>
            </a:r>
          </a:p>
        </p:txBody>
      </p:sp>
      <p:sp>
        <p:nvSpPr>
          <p:cNvPr id="9" name="矩形 8">
            <a:extLst>
              <a:ext uri="{FF2B5EF4-FFF2-40B4-BE49-F238E27FC236}">
                <a16:creationId xmlns:a16="http://schemas.microsoft.com/office/drawing/2014/main" xmlns="" id="{B483BBC9-3FBC-40FB-B08E-09954B98C100}"/>
              </a:ext>
            </a:extLst>
          </p:cNvPr>
          <p:cNvSpPr/>
          <p:nvPr/>
        </p:nvSpPr>
        <p:spPr>
          <a:xfrm>
            <a:off x="6396680" y="2449470"/>
            <a:ext cx="858480" cy="438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1C94ECAB-3DB9-4D86-B390-49F30ABDAF0E}"/>
              </a:ext>
            </a:extLst>
          </p:cNvPr>
          <p:cNvSpPr txBox="1"/>
          <p:nvPr/>
        </p:nvSpPr>
        <p:spPr>
          <a:xfrm>
            <a:off x="4503919" y="1601310"/>
            <a:ext cx="1168124" cy="369332"/>
          </a:xfrm>
          <a:prstGeom prst="rect">
            <a:avLst/>
          </a:prstGeom>
          <a:noFill/>
        </p:spPr>
        <p:txBody>
          <a:bodyPr wrap="square" rtlCol="0" anchor="t">
            <a:spAutoFit/>
          </a:bodyPr>
          <a:lstStyle/>
          <a:p>
            <a:r>
              <a:rPr lang="zh-TW" altLang="en-US" b="1" dirty="0">
                <a:solidFill>
                  <a:srgbClr val="FF0000"/>
                </a:solidFill>
                <a:latin typeface="微軟正黑體"/>
                <a:ea typeface="微軟正黑體"/>
              </a:rPr>
              <a:t>匯出檔案</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xmlns="" id="{6BFFDF46-D73E-4497-9955-18DB77700806}"/>
              </a:ext>
            </a:extLst>
          </p:cNvPr>
          <p:cNvSpPr/>
          <p:nvPr/>
        </p:nvSpPr>
        <p:spPr>
          <a:xfrm>
            <a:off x="7261653" y="2449470"/>
            <a:ext cx="858480" cy="438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1" descr="一張含有 螢幕擷取畫面 的圖片&#10;&#10;描述是以非常高的可信度產生">
            <a:extLst>
              <a:ext uri="{FF2B5EF4-FFF2-40B4-BE49-F238E27FC236}">
                <a16:creationId xmlns:a16="http://schemas.microsoft.com/office/drawing/2014/main" xmlns="" id="{3F6EF4D7-6BA6-40F9-9448-662EBB6D0035}"/>
              </a:ext>
            </a:extLst>
          </p:cNvPr>
          <p:cNvPicPr>
            <a:picLocks noChangeAspect="1"/>
          </p:cNvPicPr>
          <p:nvPr/>
        </p:nvPicPr>
        <p:blipFill>
          <a:blip r:embed="rId7"/>
          <a:stretch>
            <a:fillRect/>
          </a:stretch>
        </p:blipFill>
        <p:spPr>
          <a:xfrm>
            <a:off x="5672043" y="188188"/>
            <a:ext cx="2743200" cy="2078351"/>
          </a:xfrm>
          <a:prstGeom prst="rect">
            <a:avLst/>
          </a:prstGeom>
          <a:ln>
            <a:solidFill>
              <a:schemeClr val="tx1"/>
            </a:solidFill>
          </a:ln>
        </p:spPr>
      </p:pic>
      <p:cxnSp>
        <p:nvCxnSpPr>
          <p:cNvPr id="27" name="直線單箭頭接點 26">
            <a:extLst>
              <a:ext uri="{FF2B5EF4-FFF2-40B4-BE49-F238E27FC236}">
                <a16:creationId xmlns:a16="http://schemas.microsoft.com/office/drawing/2014/main" xmlns="" id="{BC9A5166-57B6-47F2-9F67-8830910A59EA}"/>
              </a:ext>
            </a:extLst>
          </p:cNvPr>
          <p:cNvCxnSpPr>
            <a:cxnSpLocks/>
          </p:cNvCxnSpPr>
          <p:nvPr/>
        </p:nvCxnSpPr>
        <p:spPr>
          <a:xfrm flipH="1" flipV="1">
            <a:off x="7690893" y="2070600"/>
            <a:ext cx="13459" cy="3367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99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pic>
        <p:nvPicPr>
          <p:cNvPr id="18" name="Picture 2" descr="http://vspc.tycg.gov.tw/images/back-menu00-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094" y="5013176"/>
            <a:ext cx="1173733" cy="1288408"/>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運用單位管理系統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申請資料</a:t>
            </a:r>
            <a:endParaRPr lang="zh-TW" altLang="en-US" sz="1100" b="1">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21</a:t>
            </a:fld>
            <a:endParaRPr lang="zh-TW" altLang="en-US"/>
          </a:p>
        </p:txBody>
      </p:sp>
      <p:pic>
        <p:nvPicPr>
          <p:cNvPr id="3" name="圖片 2"/>
          <p:cNvPicPr>
            <a:picLocks noChangeAspect="1"/>
          </p:cNvPicPr>
          <p:nvPr/>
        </p:nvPicPr>
        <p:blipFill>
          <a:blip r:embed="rId5"/>
          <a:stretch>
            <a:fillRect/>
          </a:stretch>
        </p:blipFill>
        <p:spPr>
          <a:xfrm>
            <a:off x="287524" y="1471292"/>
            <a:ext cx="7969479" cy="2083020"/>
          </a:xfrm>
          <a:prstGeom prst="rect">
            <a:avLst/>
          </a:prstGeom>
          <a:ln>
            <a:solidFill>
              <a:schemeClr val="tx1"/>
            </a:solidFill>
          </a:ln>
        </p:spPr>
      </p:pic>
      <p:sp>
        <p:nvSpPr>
          <p:cNvPr id="4" name="矩形 3">
            <a:extLst>
              <a:ext uri="{FF2B5EF4-FFF2-40B4-BE49-F238E27FC236}">
                <a16:creationId xmlns:a16="http://schemas.microsoft.com/office/drawing/2014/main" xmlns="" id="{62CD11E4-2B60-486C-8BE1-352DF7CFFB34}"/>
              </a:ext>
            </a:extLst>
          </p:cNvPr>
          <p:cNvSpPr/>
          <p:nvPr/>
        </p:nvSpPr>
        <p:spPr>
          <a:xfrm>
            <a:off x="5871517" y="2809875"/>
            <a:ext cx="539265" cy="438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5" descr="一張含有 螢幕擷取畫面 的圖片&#10;&#10;描述是以非常高的可信度產生">
            <a:extLst>
              <a:ext uri="{FF2B5EF4-FFF2-40B4-BE49-F238E27FC236}">
                <a16:creationId xmlns:a16="http://schemas.microsoft.com/office/drawing/2014/main" xmlns="" id="{B75D2FB7-C410-4AC2-B29E-911B38109CC0}"/>
              </a:ext>
            </a:extLst>
          </p:cNvPr>
          <p:cNvPicPr>
            <a:picLocks noChangeAspect="1"/>
          </p:cNvPicPr>
          <p:nvPr/>
        </p:nvPicPr>
        <p:blipFill>
          <a:blip r:embed="rId6"/>
          <a:stretch>
            <a:fillRect/>
          </a:stretch>
        </p:blipFill>
        <p:spPr>
          <a:xfrm>
            <a:off x="2877556" y="3672086"/>
            <a:ext cx="4637902" cy="2845694"/>
          </a:xfrm>
          <a:prstGeom prst="rect">
            <a:avLst/>
          </a:prstGeom>
          <a:ln>
            <a:solidFill>
              <a:schemeClr val="tx1"/>
            </a:solidFill>
          </a:ln>
        </p:spPr>
      </p:pic>
      <p:cxnSp>
        <p:nvCxnSpPr>
          <p:cNvPr id="7" name="直線單箭頭接點 6">
            <a:extLst>
              <a:ext uri="{FF2B5EF4-FFF2-40B4-BE49-F238E27FC236}">
                <a16:creationId xmlns:a16="http://schemas.microsoft.com/office/drawing/2014/main" xmlns="" id="{5F97875F-BD85-4EC0-9D4B-ECDBC4BE784A}"/>
              </a:ext>
            </a:extLst>
          </p:cNvPr>
          <p:cNvCxnSpPr>
            <a:stCxn id="4" idx="2"/>
          </p:cNvCxnSpPr>
          <p:nvPr/>
        </p:nvCxnSpPr>
        <p:spPr>
          <a:xfrm flipH="1">
            <a:off x="6141149" y="3248024"/>
            <a:ext cx="1" cy="6716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xmlns="" id="{6A968B87-1E32-438A-AD2A-2622FEDE9878}"/>
              </a:ext>
            </a:extLst>
          </p:cNvPr>
          <p:cNvSpPr txBox="1"/>
          <p:nvPr/>
        </p:nvSpPr>
        <p:spPr>
          <a:xfrm>
            <a:off x="3372801" y="1691090"/>
            <a:ext cx="3196691" cy="369332"/>
          </a:xfrm>
          <a:prstGeom prst="rect">
            <a:avLst/>
          </a:prstGeom>
          <a:noFill/>
        </p:spPr>
        <p:txBody>
          <a:bodyPr wrap="square" rtlCol="0" anchor="t">
            <a:spAutoFit/>
          </a:bodyPr>
          <a:lstStyle/>
          <a:p>
            <a:r>
              <a:rPr lang="zh-TW" altLang="en-US" b="1">
                <a:solidFill>
                  <a:srgbClr val="FF0000"/>
                </a:solidFill>
                <a:latin typeface="微軟正黑體"/>
                <a:ea typeface="微軟正黑體"/>
              </a:rPr>
              <a:t>設定運用單位管理者與資料</a:t>
            </a:r>
            <a:endParaRPr lang="zh-TW" altLang="en-US" b="1">
              <a:solidFill>
                <a:srgbClr val="FF0000"/>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xmlns="" id="{1BD3F251-9BF7-4F3B-9132-C754213344B4}"/>
              </a:ext>
            </a:extLst>
          </p:cNvPr>
          <p:cNvSpPr/>
          <p:nvPr/>
        </p:nvSpPr>
        <p:spPr>
          <a:xfrm>
            <a:off x="5871518" y="2336199"/>
            <a:ext cx="539265" cy="438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6160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pic>
        <p:nvPicPr>
          <p:cNvPr id="18" name="Picture 2" descr="http://vspc.tycg.gov.tw/images/back-menu00-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094" y="5013176"/>
            <a:ext cx="1173733" cy="1288408"/>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運用單位管理系統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新增管理者</a:t>
            </a:r>
            <a:endParaRPr lang="zh-TW" altLang="en-US" sz="1100" b="1">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22</a:t>
            </a:fld>
            <a:endParaRPr lang="zh-TW" altLang="en-US"/>
          </a:p>
        </p:txBody>
      </p:sp>
      <p:pic>
        <p:nvPicPr>
          <p:cNvPr id="4" name="圖片 3"/>
          <p:cNvPicPr>
            <a:picLocks noChangeAspect="1"/>
          </p:cNvPicPr>
          <p:nvPr/>
        </p:nvPicPr>
        <p:blipFill>
          <a:blip r:embed="rId5"/>
          <a:stretch>
            <a:fillRect/>
          </a:stretch>
        </p:blipFill>
        <p:spPr>
          <a:xfrm>
            <a:off x="287524" y="1433027"/>
            <a:ext cx="6605755" cy="3497917"/>
          </a:xfrm>
          <a:prstGeom prst="rect">
            <a:avLst/>
          </a:prstGeom>
          <a:ln>
            <a:solidFill>
              <a:schemeClr val="tx1"/>
            </a:solidFill>
          </a:ln>
        </p:spPr>
      </p:pic>
      <p:sp>
        <p:nvSpPr>
          <p:cNvPr id="15" name="矩形 14"/>
          <p:cNvSpPr/>
          <p:nvPr/>
        </p:nvSpPr>
        <p:spPr>
          <a:xfrm>
            <a:off x="1619672" y="1772816"/>
            <a:ext cx="1277121" cy="867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4" descr="一張含有 螢幕擷取畫面 的圖片&#10;&#10;描述是以非常高的可信度產生">
            <a:extLst>
              <a:ext uri="{FF2B5EF4-FFF2-40B4-BE49-F238E27FC236}">
                <a16:creationId xmlns:a16="http://schemas.microsoft.com/office/drawing/2014/main" xmlns="" id="{96C59590-6563-4A1D-BDCE-7FE54173963B}"/>
              </a:ext>
            </a:extLst>
          </p:cNvPr>
          <p:cNvPicPr>
            <a:picLocks noChangeAspect="1"/>
          </p:cNvPicPr>
          <p:nvPr/>
        </p:nvPicPr>
        <p:blipFill>
          <a:blip r:embed="rId6"/>
          <a:stretch>
            <a:fillRect/>
          </a:stretch>
        </p:blipFill>
        <p:spPr>
          <a:xfrm>
            <a:off x="3869724" y="2339414"/>
            <a:ext cx="2743200" cy="263875"/>
          </a:xfrm>
          <a:prstGeom prst="rect">
            <a:avLst/>
          </a:prstGeom>
        </p:spPr>
      </p:pic>
      <p:cxnSp>
        <p:nvCxnSpPr>
          <p:cNvPr id="6" name="直線單箭頭接點 5">
            <a:extLst>
              <a:ext uri="{FF2B5EF4-FFF2-40B4-BE49-F238E27FC236}">
                <a16:creationId xmlns:a16="http://schemas.microsoft.com/office/drawing/2014/main" xmlns="" id="{D2F8753D-5838-4432-86E2-AEC483EB9613}"/>
              </a:ext>
            </a:extLst>
          </p:cNvPr>
          <p:cNvCxnSpPr/>
          <p:nvPr/>
        </p:nvCxnSpPr>
        <p:spPr>
          <a:xfrm>
            <a:off x="2905812" y="2427898"/>
            <a:ext cx="857296" cy="75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48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7" name="圖片 6"/>
          <p:cNvPicPr>
            <a:picLocks noChangeAspect="1"/>
          </p:cNvPicPr>
          <p:nvPr/>
        </p:nvPicPr>
        <p:blipFill>
          <a:blip r:embed="rId4"/>
          <a:stretch>
            <a:fillRect/>
          </a:stretch>
        </p:blipFill>
        <p:spPr>
          <a:xfrm>
            <a:off x="287524" y="1340768"/>
            <a:ext cx="8587050" cy="3857191"/>
          </a:xfrm>
          <a:prstGeom prst="rect">
            <a:avLst/>
          </a:prstGeom>
        </p:spPr>
      </p:pic>
      <p:sp>
        <p:nvSpPr>
          <p:cNvPr id="13" name="矩形 12"/>
          <p:cNvSpPr/>
          <p:nvPr/>
        </p:nvSpPr>
        <p:spPr>
          <a:xfrm>
            <a:off x="5436096" y="1378144"/>
            <a:ext cx="1656184" cy="18348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團隊管理系統</a:t>
            </a:r>
            <a:endParaRPr lang="zh-TW" altLang="en-US" sz="2600" b="1">
              <a:solidFill>
                <a:schemeClr val="tx1">
                  <a:lumMod val="75000"/>
                  <a:lumOff val="25000"/>
                </a:schemeClr>
              </a:solidFill>
            </a:endParaRPr>
          </a:p>
        </p:txBody>
      </p:sp>
      <p:grpSp>
        <p:nvGrpSpPr>
          <p:cNvPr id="14" name="群組 13"/>
          <p:cNvGrpSpPr/>
          <p:nvPr/>
        </p:nvGrpSpPr>
        <p:grpSpPr>
          <a:xfrm rot="2700000">
            <a:off x="7879445" y="125791"/>
            <a:ext cx="2016000" cy="313200"/>
            <a:chOff x="8015116" y="161187"/>
            <a:chExt cx="2016000" cy="313200"/>
          </a:xfrm>
          <a:solidFill>
            <a:schemeClr val="accent3"/>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2" name="投影片編號版面配置區 1"/>
          <p:cNvSpPr>
            <a:spLocks noGrp="1"/>
          </p:cNvSpPr>
          <p:nvPr>
            <p:ph type="sldNum" sz="quarter" idx="12"/>
          </p:nvPr>
        </p:nvSpPr>
        <p:spPr/>
        <p:txBody>
          <a:bodyPr/>
          <a:lstStyle/>
          <a:p>
            <a:fld id="{ADBB2F78-1F45-4BCF-8A51-476CE52655B8}" type="slidenum">
              <a:rPr lang="zh-TW" altLang="en-US" smtClean="0"/>
              <a:t>23</a:t>
            </a:fld>
            <a:endParaRPr lang="zh-TW" altLang="en-US"/>
          </a:p>
        </p:txBody>
      </p:sp>
    </p:spTree>
    <p:extLst>
      <p:ext uri="{BB962C8B-B14F-4D97-AF65-F5344CB8AC3E}">
        <p14:creationId xmlns:p14="http://schemas.microsoft.com/office/powerpoint/2010/main" val="1646818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spc.tycg.gov.tw/images/back-menu0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3732" cy="1288408"/>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圖片 4"/>
          <p:cNvPicPr>
            <a:picLocks noChangeAspect="1"/>
          </p:cNvPicPr>
          <p:nvPr/>
        </p:nvPicPr>
        <p:blipFill>
          <a:blip r:embed="rId4"/>
          <a:stretch>
            <a:fillRect/>
          </a:stretch>
        </p:blipFill>
        <p:spPr>
          <a:xfrm>
            <a:off x="457200" y="1452839"/>
            <a:ext cx="8142859" cy="2157779"/>
          </a:xfrm>
          <a:prstGeom prst="rect">
            <a:avLst/>
          </a:prstGeom>
          <a:ln>
            <a:solidFill>
              <a:schemeClr val="tx1"/>
            </a:solidFill>
          </a:ln>
        </p:spPr>
      </p:pic>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chemeClr val="accent3"/>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團隊管理系統</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新增團隊</a:t>
            </a:r>
            <a:endParaRPr lang="zh-TW" altLang="en-US" sz="1100" b="1">
              <a:solidFill>
                <a:schemeClr val="tx1">
                  <a:lumMod val="75000"/>
                  <a:lumOff val="25000"/>
                </a:schemeClr>
              </a:solidFill>
            </a:endParaRPr>
          </a:p>
        </p:txBody>
      </p:sp>
      <p:sp>
        <p:nvSpPr>
          <p:cNvPr id="2" name="矩形 1"/>
          <p:cNvSpPr/>
          <p:nvPr/>
        </p:nvSpPr>
        <p:spPr>
          <a:xfrm>
            <a:off x="6336779" y="2901462"/>
            <a:ext cx="406921" cy="348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24</a:t>
            </a:fld>
            <a:endParaRPr lang="zh-TW" altLang="en-US"/>
          </a:p>
        </p:txBody>
      </p:sp>
      <p:sp>
        <p:nvSpPr>
          <p:cNvPr id="4" name="文字方塊 3"/>
          <p:cNvSpPr txBox="1"/>
          <p:nvPr/>
        </p:nvSpPr>
        <p:spPr>
          <a:xfrm>
            <a:off x="3581221" y="3833378"/>
            <a:ext cx="4135606" cy="1477328"/>
          </a:xfrm>
          <a:prstGeom prst="rect">
            <a:avLst/>
          </a:prstGeom>
          <a:noFill/>
        </p:spPr>
        <p:txBody>
          <a:bodyPr wrap="squar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點擊「團隊數」即可進入該團隊列表頁。</a:t>
            </a:r>
            <a:endParaRPr lang="en-US" altLang="zh-TW" b="1" dirty="0">
              <a:solidFill>
                <a:srgbClr val="0000FF"/>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註：</a:t>
            </a:r>
            <a:endParaRPr lang="en-US" altLang="zh-TW" b="1" dirty="0">
              <a:solidFill>
                <a:srgbClr val="FF0000"/>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目的事業管理機關可看到底下所有運用單位；運用單位僅能看到自己運單的團隊；團隊管理則會直接進入該團隊。</a:t>
            </a:r>
          </a:p>
        </p:txBody>
      </p:sp>
    </p:spTree>
    <p:extLst>
      <p:ext uri="{BB962C8B-B14F-4D97-AF65-F5344CB8AC3E}">
        <p14:creationId xmlns:p14="http://schemas.microsoft.com/office/powerpoint/2010/main" val="313475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spc.tycg.gov.tw/images/back-menu0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3732" cy="1288408"/>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chemeClr val="accent3"/>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團隊管理系統</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新增團隊</a:t>
            </a:r>
            <a:endParaRPr lang="zh-TW" altLang="en-US" sz="1100" b="1">
              <a:solidFill>
                <a:schemeClr val="tx1">
                  <a:lumMod val="75000"/>
                  <a:lumOff val="25000"/>
                </a:schemeClr>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9" y="1484784"/>
            <a:ext cx="8556622" cy="23690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矩形 14"/>
          <p:cNvSpPr/>
          <p:nvPr/>
        </p:nvSpPr>
        <p:spPr>
          <a:xfrm>
            <a:off x="4170387" y="1916832"/>
            <a:ext cx="1020737" cy="473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67" y="3369761"/>
            <a:ext cx="5899509" cy="2326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直線單箭頭接點 2"/>
          <p:cNvCxnSpPr/>
          <p:nvPr/>
        </p:nvCxnSpPr>
        <p:spPr>
          <a:xfrm flipH="1">
            <a:off x="3906180" y="2390775"/>
            <a:ext cx="665820" cy="11822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ADBB2F78-1F45-4BCF-8A51-476CE52655B8}" type="slidenum">
              <a:rPr lang="zh-TW" altLang="en-US" smtClean="0"/>
              <a:t>25</a:t>
            </a:fld>
            <a:endParaRPr lang="zh-TW" altLang="en-US"/>
          </a:p>
        </p:txBody>
      </p:sp>
      <p:sp>
        <p:nvSpPr>
          <p:cNvPr id="4" name="矩形 3"/>
          <p:cNvSpPr/>
          <p:nvPr/>
        </p:nvSpPr>
        <p:spPr>
          <a:xfrm>
            <a:off x="5355103" y="1804690"/>
            <a:ext cx="3085897" cy="646331"/>
          </a:xfrm>
          <a:prstGeom prst="rect">
            <a:avLst/>
          </a:prstGeom>
        </p:spPr>
        <p:txBody>
          <a:bodyPr wrap="square">
            <a:spAutoFit/>
          </a:bodyPr>
          <a:lstStyle/>
          <a:p>
            <a:r>
              <a:rPr lang="zh-TW" altLang="en-US" b="1">
                <a:solidFill>
                  <a:srgbClr val="0000FF"/>
                </a:solidFill>
                <a:latin typeface="微軟正黑體" panose="020B0604030504040204" pitchFamily="34" charset="-120"/>
                <a:ea typeface="微軟正黑體" panose="020B0604030504040204" pitchFamily="34" charset="-120"/>
              </a:rPr>
              <a:t>點擊「新增團隊」即可於該運單底下建立新團隊。</a:t>
            </a:r>
            <a:endParaRPr lang="zh-TW" altLang="en-US"/>
          </a:p>
        </p:txBody>
      </p:sp>
      <p:sp>
        <p:nvSpPr>
          <p:cNvPr id="18" name="矩形 17"/>
          <p:cNvSpPr/>
          <p:nvPr/>
        </p:nvSpPr>
        <p:spPr>
          <a:xfrm>
            <a:off x="4838588" y="4077072"/>
            <a:ext cx="3360736" cy="646331"/>
          </a:xfrm>
          <a:prstGeom prst="rect">
            <a:avLst/>
          </a:prstGeom>
        </p:spPr>
        <p:txBody>
          <a:bodyPr wrap="square">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註：新增團隊功能僅提供目的事業管理者與運用單位管理者。</a:t>
            </a:r>
          </a:p>
        </p:txBody>
      </p:sp>
    </p:spTree>
    <p:extLst>
      <p:ext uri="{BB962C8B-B14F-4D97-AF65-F5344CB8AC3E}">
        <p14:creationId xmlns:p14="http://schemas.microsoft.com/office/powerpoint/2010/main" val="836979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spc.tycg.gov.tw/images/back-menu00-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3732" cy="1288408"/>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chemeClr val="accent3"/>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團隊管理系統</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團隊註冊與審核管理</a:t>
            </a:r>
            <a:endParaRPr lang="zh-TW" altLang="en-US" sz="1100" b="1" dirty="0">
              <a:solidFill>
                <a:schemeClr val="tx1">
                  <a:lumMod val="75000"/>
                  <a:lumOff val="25000"/>
                </a:schemeClr>
              </a:solidFill>
            </a:endParaRPr>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26</a:t>
            </a:fld>
            <a:endParaRPr lang="zh-TW" altLang="en-US"/>
          </a:p>
        </p:txBody>
      </p:sp>
      <p:pic>
        <p:nvPicPr>
          <p:cNvPr id="5" name="圖片 4"/>
          <p:cNvPicPr>
            <a:picLocks noChangeAspect="1"/>
          </p:cNvPicPr>
          <p:nvPr/>
        </p:nvPicPr>
        <p:blipFill>
          <a:blip r:embed="rId5"/>
          <a:stretch>
            <a:fillRect/>
          </a:stretch>
        </p:blipFill>
        <p:spPr>
          <a:xfrm>
            <a:off x="287524" y="1155985"/>
            <a:ext cx="7680447" cy="3085562"/>
          </a:xfrm>
          <a:prstGeom prst="rect">
            <a:avLst/>
          </a:prstGeom>
          <a:ln>
            <a:solidFill>
              <a:schemeClr val="tx1"/>
            </a:solidFill>
          </a:ln>
        </p:spPr>
      </p:pic>
      <p:pic>
        <p:nvPicPr>
          <p:cNvPr id="7" name="圖片 6"/>
          <p:cNvPicPr>
            <a:picLocks noChangeAspect="1"/>
          </p:cNvPicPr>
          <p:nvPr/>
        </p:nvPicPr>
        <p:blipFill>
          <a:blip r:embed="rId6"/>
          <a:stretch>
            <a:fillRect/>
          </a:stretch>
        </p:blipFill>
        <p:spPr>
          <a:xfrm>
            <a:off x="1727182" y="3417855"/>
            <a:ext cx="3963233" cy="3024750"/>
          </a:xfrm>
          <a:prstGeom prst="rect">
            <a:avLst/>
          </a:prstGeom>
          <a:ln>
            <a:solidFill>
              <a:schemeClr val="tx1"/>
            </a:solidFill>
          </a:ln>
        </p:spPr>
      </p:pic>
      <p:sp>
        <p:nvSpPr>
          <p:cNvPr id="31" name="矩形 30"/>
          <p:cNvSpPr/>
          <p:nvPr/>
        </p:nvSpPr>
        <p:spPr>
          <a:xfrm>
            <a:off x="6358531" y="2910254"/>
            <a:ext cx="406921"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直線單箭頭接點 31"/>
          <p:cNvCxnSpPr/>
          <p:nvPr/>
        </p:nvCxnSpPr>
        <p:spPr>
          <a:xfrm flipH="1">
            <a:off x="5690415" y="3081704"/>
            <a:ext cx="668116" cy="3261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690415" y="4297883"/>
            <a:ext cx="2538158" cy="369332"/>
          </a:xfrm>
          <a:prstGeom prst="rect">
            <a:avLst/>
          </a:prstGeom>
        </p:spPr>
        <p:txBody>
          <a:bodyPr wrap="square">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檢視運用單位相關資料</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178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834074"/>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志工資料管理</a:t>
            </a:r>
            <a:endParaRPr lang="zh-TW" altLang="en-US" sz="2600" b="1">
              <a:solidFill>
                <a:schemeClr val="tx1">
                  <a:lumMod val="75000"/>
                  <a:lumOff val="25000"/>
                </a:schemeClr>
              </a:solidFill>
            </a:endParaRPr>
          </a:p>
        </p:txBody>
      </p:sp>
      <p:grpSp>
        <p:nvGrpSpPr>
          <p:cNvPr id="14" name="群組 13"/>
          <p:cNvGrpSpPr/>
          <p:nvPr/>
        </p:nvGrpSpPr>
        <p:grpSpPr>
          <a:xfrm rot="2700000">
            <a:off x="7879445" y="125791"/>
            <a:ext cx="2016000" cy="313200"/>
            <a:chOff x="8015116" y="161187"/>
            <a:chExt cx="2016000" cy="313200"/>
          </a:xfrm>
          <a:solidFill>
            <a:schemeClr val="accent6"/>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2" name="投影片編號版面配置區 1"/>
          <p:cNvSpPr>
            <a:spLocks noGrp="1"/>
          </p:cNvSpPr>
          <p:nvPr>
            <p:ph type="sldNum" sz="quarter" idx="12"/>
          </p:nvPr>
        </p:nvSpPr>
        <p:spPr/>
        <p:txBody>
          <a:bodyPr/>
          <a:lstStyle/>
          <a:p>
            <a:fld id="{ADBB2F78-1F45-4BCF-8A51-476CE52655B8}" type="slidenum">
              <a:rPr lang="zh-TW" altLang="en-US" smtClean="0"/>
              <a:t>27</a:t>
            </a:fld>
            <a:endParaRPr lang="zh-TW" altLang="en-US"/>
          </a:p>
        </p:txBody>
      </p:sp>
      <p:pic>
        <p:nvPicPr>
          <p:cNvPr id="18" name="圖片 17"/>
          <p:cNvPicPr>
            <a:picLocks noChangeAspect="1"/>
          </p:cNvPicPr>
          <p:nvPr/>
        </p:nvPicPr>
        <p:blipFill>
          <a:blip r:embed="rId4"/>
          <a:stretch>
            <a:fillRect/>
          </a:stretch>
        </p:blipFill>
        <p:spPr>
          <a:xfrm>
            <a:off x="1135874" y="1061730"/>
            <a:ext cx="6208777" cy="5415121"/>
          </a:xfrm>
          <a:prstGeom prst="rect">
            <a:avLst/>
          </a:prstGeom>
        </p:spPr>
      </p:pic>
      <p:sp>
        <p:nvSpPr>
          <p:cNvPr id="19" name="矩形 18"/>
          <p:cNvSpPr/>
          <p:nvPr/>
        </p:nvSpPr>
        <p:spPr>
          <a:xfrm>
            <a:off x="6104426" y="1061730"/>
            <a:ext cx="1203878" cy="1290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1509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6" descr="一張含有 螢幕擷取畫面 的圖片&#10;&#10;描述是以非常高的可信度產生">
            <a:extLst>
              <a:ext uri="{FF2B5EF4-FFF2-40B4-BE49-F238E27FC236}">
                <a16:creationId xmlns:a16="http://schemas.microsoft.com/office/drawing/2014/main" xmlns="" id="{248FC0F0-BA67-415F-8263-E5683E88DE03}"/>
              </a:ext>
            </a:extLst>
          </p:cNvPr>
          <p:cNvPicPr>
            <a:picLocks noChangeAspect="1"/>
          </p:cNvPicPr>
          <p:nvPr/>
        </p:nvPicPr>
        <p:blipFill>
          <a:blip r:embed="rId3"/>
          <a:stretch>
            <a:fillRect/>
          </a:stretch>
        </p:blipFill>
        <p:spPr>
          <a:xfrm>
            <a:off x="368643" y="2301917"/>
            <a:ext cx="8684740" cy="2604271"/>
          </a:xfrm>
          <a:prstGeom prst="rect">
            <a:avLst/>
          </a:prstGeom>
        </p:spPr>
      </p:pic>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志工基本資料維護</a:t>
            </a:r>
            <a:endParaRPr lang="zh-TW" altLang="en-US" sz="1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28</a:t>
            </a:fld>
            <a:endParaRPr lang="zh-TW" altLang="en-US"/>
          </a:p>
        </p:txBody>
      </p:sp>
      <p:sp>
        <p:nvSpPr>
          <p:cNvPr id="5" name="矩形 4"/>
          <p:cNvSpPr/>
          <p:nvPr/>
        </p:nvSpPr>
        <p:spPr>
          <a:xfrm>
            <a:off x="7727852" y="4489256"/>
            <a:ext cx="56263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a:cxnSpLocks/>
          </p:cNvCxnSpPr>
          <p:nvPr/>
        </p:nvCxnSpPr>
        <p:spPr>
          <a:xfrm flipV="1">
            <a:off x="8115628" y="4845847"/>
            <a:ext cx="381196" cy="8519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300650" y="4489256"/>
            <a:ext cx="49530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7398117" y="5728650"/>
            <a:ext cx="1640969" cy="923330"/>
          </a:xfrm>
          <a:prstGeom prst="rect">
            <a:avLst/>
          </a:prstGeom>
          <a:noFill/>
        </p:spPr>
        <p:txBody>
          <a:bodyPr wrap="square" rtlCol="0">
            <a:spAutoFit/>
          </a:bodyPr>
          <a:lstStyle/>
          <a:p>
            <a:r>
              <a:rPr lang="zh-TW" altLang="en-US" b="1">
                <a:solidFill>
                  <a:srgbClr val="FF0000"/>
                </a:solidFill>
                <a:latin typeface="微軟正黑體" panose="020B0604030504040204" pitchFamily="34" charset="-120"/>
                <a:ea typeface="微軟正黑體" panose="020B0604030504040204" pitchFamily="34" charset="-120"/>
              </a:rPr>
              <a:t>將志工從運用單位或團隊中剔除</a:t>
            </a:r>
          </a:p>
        </p:txBody>
      </p:sp>
      <p:sp>
        <p:nvSpPr>
          <p:cNvPr id="27" name="矩形 26"/>
          <p:cNvSpPr/>
          <p:nvPr/>
        </p:nvSpPr>
        <p:spPr>
          <a:xfrm>
            <a:off x="5143664" y="3314443"/>
            <a:ext cx="1267117" cy="438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6497526" y="3314443"/>
            <a:ext cx="692235" cy="438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554192" y="5916714"/>
            <a:ext cx="2899541" cy="369332"/>
          </a:xfrm>
          <a:prstGeom prst="rect">
            <a:avLst/>
          </a:prstGeom>
          <a:noFill/>
        </p:spPr>
        <p:txBody>
          <a:bodyPr wrap="square" rtlCol="0">
            <a:spAutoFit/>
          </a:bodyPr>
          <a:lstStyle/>
          <a:p>
            <a:r>
              <a:rPr lang="zh-TW" altLang="en-US" b="1">
                <a:solidFill>
                  <a:srgbClr val="FF0000"/>
                </a:solidFill>
                <a:latin typeface="微軟正黑體" panose="020B0604030504040204" pitchFamily="34" charset="-120"/>
                <a:ea typeface="微軟正黑體" panose="020B0604030504040204" pitchFamily="34" charset="-120"/>
              </a:rPr>
              <a:t>觀看或修改志工基本資料</a:t>
            </a:r>
          </a:p>
        </p:txBody>
      </p:sp>
      <p:cxnSp>
        <p:nvCxnSpPr>
          <p:cNvPr id="29" name="直線單箭頭接點 28"/>
          <p:cNvCxnSpPr/>
          <p:nvPr/>
        </p:nvCxnSpPr>
        <p:spPr>
          <a:xfrm flipH="1" flipV="1">
            <a:off x="5143664" y="2353797"/>
            <a:ext cx="615298" cy="9812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6" name="圖片 35" descr="畫面剪輯"/>
          <p:cNvPicPr>
            <a:picLocks noChangeAspect="1"/>
          </p:cNvPicPr>
          <p:nvPr/>
        </p:nvPicPr>
        <p:blipFill rotWithShape="1">
          <a:blip r:embed="rId5" cstate="print">
            <a:extLst>
              <a:ext uri="{28A0092B-C50C-407E-A947-70E740481C1C}">
                <a14:useLocalDpi xmlns:a14="http://schemas.microsoft.com/office/drawing/2010/main" val="0"/>
              </a:ext>
            </a:extLst>
          </a:blip>
          <a:srcRect l="-809" t="31791" r="116"/>
          <a:stretch/>
        </p:blipFill>
        <p:spPr>
          <a:xfrm>
            <a:off x="5143665" y="935312"/>
            <a:ext cx="3842289" cy="859842"/>
          </a:xfrm>
          <a:prstGeom prst="rect">
            <a:avLst/>
          </a:prstGeom>
          <a:ln>
            <a:solidFill>
              <a:schemeClr val="tx1"/>
            </a:solidFill>
          </a:ln>
        </p:spPr>
      </p:pic>
      <p:sp>
        <p:nvSpPr>
          <p:cNvPr id="35" name="文字方塊 34"/>
          <p:cNvSpPr txBox="1"/>
          <p:nvPr/>
        </p:nvSpPr>
        <p:spPr>
          <a:xfrm>
            <a:off x="7196308" y="1269203"/>
            <a:ext cx="1591742" cy="369332"/>
          </a:xfrm>
          <a:prstGeom prst="rect">
            <a:avLst/>
          </a:prstGeom>
          <a:noFill/>
        </p:spPr>
        <p:txBody>
          <a:bodyPr wrap="square" rtlCol="0">
            <a:spAutoFit/>
          </a:bodyPr>
          <a:lstStyle/>
          <a:p>
            <a:r>
              <a:rPr lang="zh-TW" altLang="en-US" b="1">
                <a:solidFill>
                  <a:srgbClr val="FF0000"/>
                </a:solidFill>
                <a:latin typeface="微軟正黑體" panose="020B0604030504040204" pitchFamily="34" charset="-120"/>
                <a:ea typeface="微軟正黑體" panose="020B0604030504040204" pitchFamily="34" charset="-120"/>
              </a:rPr>
              <a:t>批次新增志工</a:t>
            </a:r>
          </a:p>
        </p:txBody>
      </p:sp>
      <p:cxnSp>
        <p:nvCxnSpPr>
          <p:cNvPr id="33" name="直線單箭頭接點 32"/>
          <p:cNvCxnSpPr>
            <a:cxnSpLocks/>
          </p:cNvCxnSpPr>
          <p:nvPr/>
        </p:nvCxnSpPr>
        <p:spPr>
          <a:xfrm flipV="1">
            <a:off x="6829810" y="1638535"/>
            <a:ext cx="1162398" cy="1665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xmlns="" id="{5DCFFC24-D85C-4C57-BC79-AD5D0234DECE}"/>
              </a:ext>
            </a:extLst>
          </p:cNvPr>
          <p:cNvCxnSpPr>
            <a:cxnSpLocks/>
          </p:cNvCxnSpPr>
          <p:nvPr/>
        </p:nvCxnSpPr>
        <p:spPr>
          <a:xfrm flipH="1">
            <a:off x="6643311" y="4750408"/>
            <a:ext cx="1091317" cy="62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圖片 6" descr="一張含有 螢幕擷取畫面 的圖片&#10;&#10;描述是以非常高的可信度產生">
            <a:extLst>
              <a:ext uri="{FF2B5EF4-FFF2-40B4-BE49-F238E27FC236}">
                <a16:creationId xmlns:a16="http://schemas.microsoft.com/office/drawing/2014/main" xmlns="" id="{FAFCFEBF-07EF-4BAB-8294-C95FC8A8F167}"/>
              </a:ext>
            </a:extLst>
          </p:cNvPr>
          <p:cNvPicPr>
            <a:picLocks noChangeAspect="1"/>
          </p:cNvPicPr>
          <p:nvPr/>
        </p:nvPicPr>
        <p:blipFill>
          <a:blip r:embed="rId6"/>
          <a:stretch>
            <a:fillRect/>
          </a:stretch>
        </p:blipFill>
        <p:spPr>
          <a:xfrm>
            <a:off x="1882346" y="1102483"/>
            <a:ext cx="3124199" cy="1378493"/>
          </a:xfrm>
          <a:prstGeom prst="rect">
            <a:avLst/>
          </a:prstGeom>
          <a:ln>
            <a:solidFill>
              <a:schemeClr val="tx1"/>
            </a:solidFill>
          </a:ln>
        </p:spPr>
      </p:pic>
      <p:sp>
        <p:nvSpPr>
          <p:cNvPr id="31" name="文字方塊 30"/>
          <p:cNvSpPr txBox="1"/>
          <p:nvPr/>
        </p:nvSpPr>
        <p:spPr>
          <a:xfrm>
            <a:off x="4361340" y="1989710"/>
            <a:ext cx="2156664" cy="369332"/>
          </a:xfrm>
          <a:prstGeom prst="rect">
            <a:avLst/>
          </a:prstGeom>
          <a:noFill/>
        </p:spPr>
        <p:txBody>
          <a:bodyPr wrap="square" rtlCol="0">
            <a:spAutoFit/>
          </a:bodyPr>
          <a:lstStyle/>
          <a:p>
            <a:r>
              <a:rPr lang="zh-TW" altLang="en-US" b="1">
                <a:solidFill>
                  <a:srgbClr val="FF0000"/>
                </a:solidFill>
                <a:latin typeface="微軟正黑體" panose="020B0604030504040204" pitchFamily="34" charset="-120"/>
                <a:ea typeface="微軟正黑體" panose="020B0604030504040204" pitchFamily="34" charset="-120"/>
              </a:rPr>
              <a:t>單筆新增志工</a:t>
            </a:r>
          </a:p>
        </p:txBody>
      </p:sp>
      <p:pic>
        <p:nvPicPr>
          <p:cNvPr id="9" name="圖片 10" descr="一張含有 螢幕擷取畫面 的圖片&#10;&#10;描述是以非常高的可信度產生">
            <a:extLst>
              <a:ext uri="{FF2B5EF4-FFF2-40B4-BE49-F238E27FC236}">
                <a16:creationId xmlns:a16="http://schemas.microsoft.com/office/drawing/2014/main" xmlns="" id="{CC8D92D3-D525-497E-8321-EEEFD9B274B2}"/>
              </a:ext>
            </a:extLst>
          </p:cNvPr>
          <p:cNvPicPr>
            <a:picLocks noChangeAspect="1"/>
          </p:cNvPicPr>
          <p:nvPr/>
        </p:nvPicPr>
        <p:blipFill>
          <a:blip r:embed="rId7"/>
          <a:stretch>
            <a:fillRect/>
          </a:stretch>
        </p:blipFill>
        <p:spPr>
          <a:xfrm>
            <a:off x="3179805" y="3858265"/>
            <a:ext cx="3062416" cy="1993822"/>
          </a:xfrm>
          <a:prstGeom prst="rect">
            <a:avLst/>
          </a:prstGeom>
          <a:ln>
            <a:solidFill>
              <a:schemeClr val="tx1"/>
            </a:solidFill>
          </a:ln>
        </p:spPr>
      </p:pic>
    </p:spTree>
    <p:extLst>
      <p:ext uri="{BB962C8B-B14F-4D97-AF65-F5344CB8AC3E}">
        <p14:creationId xmlns:p14="http://schemas.microsoft.com/office/powerpoint/2010/main" val="189851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志工基本資料維護</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匯入</a:t>
            </a:r>
            <a:endParaRPr lang="zh-TW" altLang="en-US" sz="1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29</a:t>
            </a:fld>
            <a:endParaRPr lang="zh-TW" altLang="en-US"/>
          </a:p>
        </p:txBody>
      </p:sp>
      <p:pic>
        <p:nvPicPr>
          <p:cNvPr id="3" name="圖片 2" descr="畫面剪輯"/>
          <p:cNvPicPr>
            <a:picLocks noChangeAspect="1"/>
          </p:cNvPicPr>
          <p:nvPr/>
        </p:nvPicPr>
        <p:blipFill rotWithShape="1">
          <a:blip r:embed="rId4">
            <a:extLst>
              <a:ext uri="{28A0092B-C50C-407E-A947-70E740481C1C}">
                <a14:useLocalDpi xmlns:a14="http://schemas.microsoft.com/office/drawing/2010/main" val="0"/>
              </a:ext>
            </a:extLst>
          </a:blip>
          <a:srcRect l="450" t="34812" r="38" b="-167"/>
          <a:stretch/>
        </p:blipFill>
        <p:spPr>
          <a:xfrm>
            <a:off x="41684" y="2319084"/>
            <a:ext cx="9099370" cy="1974241"/>
          </a:xfrm>
          <a:prstGeom prst="rect">
            <a:avLst/>
          </a:prstGeom>
        </p:spPr>
      </p:pic>
      <p:sp>
        <p:nvSpPr>
          <p:cNvPr id="13" name="矩形 12"/>
          <p:cNvSpPr/>
          <p:nvPr/>
        </p:nvSpPr>
        <p:spPr>
          <a:xfrm>
            <a:off x="2771775" y="2773423"/>
            <a:ext cx="1219200" cy="884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p:nvPr/>
        </p:nvCxnSpPr>
        <p:spPr>
          <a:xfrm flipV="1">
            <a:off x="2564483" y="3657600"/>
            <a:ext cx="207292" cy="2626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79512" y="3920214"/>
            <a:ext cx="3528392" cy="369332"/>
          </a:xfrm>
          <a:prstGeom prst="rect">
            <a:avLst/>
          </a:prstGeom>
          <a:noFill/>
        </p:spPr>
        <p:txBody>
          <a:bodyPr wrap="square" rtlCol="0">
            <a:spAutoFit/>
          </a:bodyPr>
          <a:lstStyle/>
          <a:p>
            <a:r>
              <a:rPr lang="en-US" altLang="zh-TW" b="1">
                <a:solidFill>
                  <a:srgbClr val="FF0000"/>
                </a:solidFill>
                <a:latin typeface="微軟正黑體" panose="020B0604030504040204" pitchFamily="34" charset="-120"/>
                <a:ea typeface="微軟正黑體" panose="020B0604030504040204" pitchFamily="34" charset="-120"/>
              </a:rPr>
              <a:t>1.</a:t>
            </a:r>
            <a:r>
              <a:rPr lang="zh-TW" altLang="en-US" b="1">
                <a:solidFill>
                  <a:srgbClr val="FF0000"/>
                </a:solidFill>
                <a:latin typeface="微軟正黑體" panose="020B0604030504040204" pitchFamily="34" charset="-120"/>
                <a:ea typeface="微軟正黑體" panose="020B0604030504040204" pitchFamily="34" charset="-120"/>
              </a:rPr>
              <a:t> 先選擇管理機關和運用單位</a:t>
            </a:r>
          </a:p>
        </p:txBody>
      </p:sp>
      <p:sp>
        <p:nvSpPr>
          <p:cNvPr id="20" name="矩形 19"/>
          <p:cNvSpPr/>
          <p:nvPr/>
        </p:nvSpPr>
        <p:spPr>
          <a:xfrm>
            <a:off x="4133850" y="3657601"/>
            <a:ext cx="704850" cy="358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圖片 24" descr="畫面剪輯"/>
          <p:cNvPicPr>
            <a:picLocks noChangeAspect="1"/>
          </p:cNvPicPr>
          <p:nvPr/>
        </p:nvPicPr>
        <p:blipFill rotWithShape="1">
          <a:blip r:embed="rId5">
            <a:extLst>
              <a:ext uri="{28A0092B-C50C-407E-A947-70E740481C1C}">
                <a14:useLocalDpi xmlns:a14="http://schemas.microsoft.com/office/drawing/2010/main" val="0"/>
              </a:ext>
            </a:extLst>
          </a:blip>
          <a:srcRect l="74" t="23153" b="-493"/>
          <a:stretch/>
        </p:blipFill>
        <p:spPr>
          <a:xfrm>
            <a:off x="3680770" y="4288754"/>
            <a:ext cx="5321177" cy="2101199"/>
          </a:xfrm>
          <a:prstGeom prst="rect">
            <a:avLst/>
          </a:prstGeom>
          <a:ln>
            <a:solidFill>
              <a:schemeClr val="tx1"/>
            </a:solidFill>
          </a:ln>
        </p:spPr>
      </p:pic>
      <p:sp>
        <p:nvSpPr>
          <p:cNvPr id="23" name="文字方塊 22"/>
          <p:cNvSpPr txBox="1"/>
          <p:nvPr/>
        </p:nvSpPr>
        <p:spPr>
          <a:xfrm>
            <a:off x="4932040" y="3962135"/>
            <a:ext cx="2577616" cy="369332"/>
          </a:xfrm>
          <a:prstGeom prst="rect">
            <a:avLst/>
          </a:prstGeom>
          <a:noFill/>
        </p:spPr>
        <p:txBody>
          <a:bodyPr wrap="square" rtlCol="0">
            <a:spAutoFit/>
          </a:bodyPr>
          <a:lstStyle/>
          <a:p>
            <a:r>
              <a:rPr lang="en-US" altLang="zh-TW" b="1">
                <a:solidFill>
                  <a:srgbClr val="FF0000"/>
                </a:solidFill>
                <a:latin typeface="微軟正黑體" panose="020B0604030504040204" pitchFamily="34" charset="-120"/>
                <a:ea typeface="微軟正黑體" panose="020B0604030504040204" pitchFamily="34" charset="-120"/>
              </a:rPr>
              <a:t>2.</a:t>
            </a:r>
            <a:r>
              <a:rPr lang="zh-TW" altLang="en-US" b="1">
                <a:solidFill>
                  <a:srgbClr val="FF0000"/>
                </a:solidFill>
                <a:latin typeface="微軟正黑體" panose="020B0604030504040204" pitchFamily="34" charset="-120"/>
                <a:ea typeface="微軟正黑體" panose="020B0604030504040204" pitchFamily="34" charset="-120"/>
              </a:rPr>
              <a:t> 點擊下一步開始匯入</a:t>
            </a:r>
          </a:p>
        </p:txBody>
      </p:sp>
      <p:cxnSp>
        <p:nvCxnSpPr>
          <p:cNvPr id="21" name="直線單箭頭接點 20"/>
          <p:cNvCxnSpPr>
            <a:stCxn id="20" idx="2"/>
          </p:cNvCxnSpPr>
          <p:nvPr/>
        </p:nvCxnSpPr>
        <p:spPr>
          <a:xfrm>
            <a:off x="4486275" y="4015730"/>
            <a:ext cx="661789" cy="6374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3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p:grpSpPr>
        <p:sp>
          <p:nvSpPr>
            <p:cNvPr id="22" name="矩形 21"/>
            <p:cNvSpPr/>
            <p:nvPr/>
          </p:nvSpPr>
          <p:spPr>
            <a:xfrm>
              <a:off x="8015116" y="161187"/>
              <a:ext cx="2016000" cy="31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身分</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作業身分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依權限提供對應可使用的功能</a:t>
            </a:r>
            <a:endParaRPr lang="zh-TW" altLang="en-US" sz="26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32" name="文字方塊 31"/>
          <p:cNvSpPr txBox="1"/>
          <p:nvPr/>
        </p:nvSpPr>
        <p:spPr>
          <a:xfrm>
            <a:off x="200415" y="1337339"/>
            <a:ext cx="8743170" cy="4662815"/>
          </a:xfrm>
          <a:prstGeom prst="rect">
            <a:avLst/>
          </a:prstGeom>
          <a:noFill/>
        </p:spPr>
        <p:txBody>
          <a:bodyPr wrap="square" rtlCol="0">
            <a:spAutoFit/>
          </a:bodyPr>
          <a:lstStyle/>
          <a:p>
            <a:pPr defTabSz="0">
              <a:lnSpc>
                <a:spcPct val="150000"/>
              </a:lnSpc>
            </a:pPr>
            <a:r>
              <a:rPr lang="en-US" altLang="zh-TW" sz="2300" b="1">
                <a:solidFill>
                  <a:srgbClr val="3A7670"/>
                </a:solidFill>
                <a:latin typeface="微軟正黑體" panose="020B0604030504040204" pitchFamily="34" charset="-120"/>
                <a:ea typeface="微軟正黑體" panose="020B0604030504040204" pitchFamily="34" charset="-120"/>
              </a:rPr>
              <a:t>※</a:t>
            </a:r>
            <a:r>
              <a:rPr lang="zh-TW" altLang="en-US" sz="2300" b="1">
                <a:solidFill>
                  <a:srgbClr val="3A7670"/>
                </a:solidFill>
                <a:latin typeface="微軟正黑體" panose="020B0604030504040204" pitchFamily="34" charset="-120"/>
                <a:ea typeface="微軟正黑體" panose="020B0604030504040204" pitchFamily="34" charset="-120"/>
              </a:rPr>
              <a:t>各目的管理機關</a:t>
            </a:r>
            <a:r>
              <a:rPr lang="en-US" altLang="zh-TW" sz="1600" b="1">
                <a:solidFill>
                  <a:srgbClr val="3A7670"/>
                </a:solidFill>
                <a:latin typeface="微軟正黑體" panose="020B0604030504040204" pitchFamily="34" charset="-120"/>
                <a:ea typeface="微軟正黑體" panose="020B0604030504040204" pitchFamily="34" charset="-120"/>
              </a:rPr>
              <a:t>(</a:t>
            </a:r>
            <a:r>
              <a:rPr lang="zh-TW" altLang="en-US" sz="1600" b="1">
                <a:solidFill>
                  <a:srgbClr val="3A7670"/>
                </a:solidFill>
                <a:latin typeface="微軟正黑體" panose="020B0604030504040204" pitchFamily="34" charset="-120"/>
                <a:ea typeface="微軟正黑體" panose="020B0604030504040204" pitchFamily="34" charset="-120"/>
              </a:rPr>
              <a:t>系統管控人員</a:t>
            </a:r>
            <a:r>
              <a:rPr lang="en-US" altLang="zh-TW" sz="1600" b="1">
                <a:solidFill>
                  <a:srgbClr val="3A7670"/>
                </a:solidFill>
                <a:latin typeface="微軟正黑體" panose="020B0604030504040204" pitchFamily="34" charset="-120"/>
                <a:ea typeface="微軟正黑體" panose="020B0604030504040204" pitchFamily="34" charset="-120"/>
              </a:rPr>
              <a:t>)</a:t>
            </a:r>
            <a:r>
              <a:rPr lang="zh-TW" altLang="en-US" sz="2300" b="1">
                <a:solidFill>
                  <a:srgbClr val="3A7670"/>
                </a:solidFill>
                <a:latin typeface="微軟正黑體" panose="020B0604030504040204" pitchFamily="34" charset="-120"/>
                <a:ea typeface="微軟正黑體" panose="020B0604030504040204" pitchFamily="34" charset="-120"/>
              </a:rPr>
              <a:t>：</a:t>
            </a:r>
            <a:r>
              <a:rPr lang="zh-TW" altLang="en-US" sz="1600" b="1">
                <a:solidFill>
                  <a:srgbClr val="3A7670"/>
                </a:solidFill>
                <a:latin typeface="微軟正黑體" panose="020B0604030504040204" pitchFamily="34" charset="-120"/>
                <a:ea typeface="微軟正黑體" panose="020B0604030504040204" pitchFamily="34" charset="-120"/>
              </a:rPr>
              <a:t>志工系統的控管人員。</a:t>
            </a:r>
            <a:endParaRPr lang="en-US" altLang="zh-TW" sz="1600" b="1">
              <a:solidFill>
                <a:srgbClr val="3A7670"/>
              </a:solidFill>
              <a:latin typeface="微軟正黑體" panose="020B0604030504040204" pitchFamily="34" charset="-120"/>
              <a:ea typeface="微軟正黑體" panose="020B0604030504040204" pitchFamily="34" charset="-120"/>
            </a:endParaRPr>
          </a:p>
          <a:p>
            <a:pPr lvl="1">
              <a:lnSpc>
                <a:spcPct val="150000"/>
              </a:lnSpc>
            </a:pPr>
            <a:r>
              <a:rPr lang="zh-TW" altLang="en-US" sz="1600" b="1">
                <a:solidFill>
                  <a:srgbClr val="0000FF"/>
                </a:solidFill>
                <a:latin typeface="微軟正黑體" panose="020B0604030504040204" pitchFamily="34" charset="-120"/>
                <a:ea typeface="微軟正黑體" panose="020B0604030504040204" pitchFamily="34" charset="-120"/>
              </a:rPr>
              <a:t>執掌：</a:t>
            </a:r>
            <a:r>
              <a:rPr lang="zh-TW" altLang="en-US" sz="1300">
                <a:latin typeface="微軟正黑體" panose="020B0604030504040204" pitchFamily="34" charset="-120"/>
                <a:ea typeface="微軟正黑體" panose="020B0604030504040204" pitchFamily="34" charset="-120"/>
              </a:rPr>
              <a:t>系統公告、召募訊息審核管理、教育訓練訊息審核管理、團隊管理、服務資料管理、半年報</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年度成果報、志工差勤管理、下載專區維護、志工保險管理、運用單位管理。</a:t>
            </a:r>
            <a:endParaRPr lang="en-US" altLang="zh-TW" sz="1300">
              <a:latin typeface="微軟正黑體" panose="020B0604030504040204" pitchFamily="34" charset="-120"/>
              <a:ea typeface="微軟正黑體" panose="020B0604030504040204" pitchFamily="34" charset="-120"/>
            </a:endParaRPr>
          </a:p>
          <a:p>
            <a:pPr lvl="1">
              <a:lnSpc>
                <a:spcPct val="150000"/>
              </a:lnSpc>
            </a:pPr>
            <a:endParaRPr lang="en-US" altLang="zh-TW" sz="1300">
              <a:latin typeface="微軟正黑體" panose="020B0604030504040204" pitchFamily="34" charset="-120"/>
              <a:ea typeface="微軟正黑體" panose="020B0604030504040204" pitchFamily="34" charset="-120"/>
            </a:endParaRPr>
          </a:p>
          <a:p>
            <a:pPr defTabSz="0">
              <a:lnSpc>
                <a:spcPct val="150000"/>
              </a:lnSpc>
            </a:pPr>
            <a:r>
              <a:rPr lang="en-US" altLang="zh-TW" sz="2300" b="1">
                <a:solidFill>
                  <a:srgbClr val="3A7670"/>
                </a:solidFill>
                <a:latin typeface="微軟正黑體" panose="020B0604030504040204" pitchFamily="34" charset="-120"/>
                <a:ea typeface="微軟正黑體" panose="020B0604030504040204" pitchFamily="34" charset="-120"/>
              </a:rPr>
              <a:t>※</a:t>
            </a:r>
            <a:r>
              <a:rPr lang="zh-TW" altLang="en-US" sz="2300" b="1">
                <a:solidFill>
                  <a:srgbClr val="3A7670"/>
                </a:solidFill>
                <a:latin typeface="微軟正黑體" panose="020B0604030504040204" pitchFamily="34" charset="-120"/>
                <a:ea typeface="微軟正黑體" panose="020B0604030504040204" pitchFamily="34" charset="-120"/>
              </a:rPr>
              <a:t>運用單位管理者</a:t>
            </a:r>
            <a:r>
              <a:rPr lang="en-US" altLang="zh-TW" sz="1600" b="1">
                <a:solidFill>
                  <a:srgbClr val="3A7670"/>
                </a:solidFill>
                <a:latin typeface="微軟正黑體" panose="020B0604030504040204" pitchFamily="34" charset="-120"/>
                <a:ea typeface="微軟正黑體" panose="020B0604030504040204" pitchFamily="34" charset="-120"/>
              </a:rPr>
              <a:t>(</a:t>
            </a:r>
            <a:r>
              <a:rPr lang="zh-TW" altLang="en-US" sz="1600" b="1">
                <a:solidFill>
                  <a:srgbClr val="3A7670"/>
                </a:solidFill>
                <a:latin typeface="微軟正黑體" panose="020B0604030504040204" pitchFamily="34" charset="-120"/>
                <a:ea typeface="微軟正黑體" panose="020B0604030504040204" pitchFamily="34" charset="-120"/>
              </a:rPr>
              <a:t>目前召募志工的各機關承辦人</a:t>
            </a:r>
            <a:r>
              <a:rPr lang="en-US" altLang="zh-TW" sz="1600" b="1">
                <a:solidFill>
                  <a:srgbClr val="3A7670"/>
                </a:solidFill>
                <a:latin typeface="微軟正黑體" panose="020B0604030504040204" pitchFamily="34" charset="-120"/>
                <a:ea typeface="微軟正黑體" panose="020B0604030504040204" pitchFamily="34" charset="-120"/>
              </a:rPr>
              <a:t>)</a:t>
            </a:r>
            <a:r>
              <a:rPr lang="zh-TW" altLang="en-US" sz="2300" b="1">
                <a:solidFill>
                  <a:srgbClr val="3A7670"/>
                </a:solidFill>
                <a:latin typeface="微軟正黑體" panose="020B0604030504040204" pitchFamily="34" charset="-120"/>
                <a:ea typeface="微軟正黑體" panose="020B0604030504040204" pitchFamily="34" charset="-120"/>
              </a:rPr>
              <a:t>：</a:t>
            </a:r>
            <a:r>
              <a:rPr lang="zh-TW" altLang="en-US" sz="1600" b="1">
                <a:solidFill>
                  <a:srgbClr val="3A7670"/>
                </a:solidFill>
                <a:latin typeface="微軟正黑體" panose="020B0604030504040204" pitchFamily="34" charset="-120"/>
                <a:ea typeface="微軟正黑體" panose="020B0604030504040204" pitchFamily="34" charset="-120"/>
              </a:rPr>
              <a:t>志工管理、召募、權限設定人員。</a:t>
            </a:r>
            <a:endParaRPr lang="en-US" altLang="zh-TW" sz="1600" b="1">
              <a:solidFill>
                <a:srgbClr val="3A7670"/>
              </a:solidFill>
              <a:latin typeface="微軟正黑體" panose="020B0604030504040204" pitchFamily="34" charset="-120"/>
              <a:ea typeface="微軟正黑體" panose="020B0604030504040204" pitchFamily="34" charset="-120"/>
            </a:endParaRPr>
          </a:p>
          <a:p>
            <a:pPr lvl="1">
              <a:lnSpc>
                <a:spcPct val="150000"/>
              </a:lnSpc>
            </a:pPr>
            <a:r>
              <a:rPr lang="zh-TW" altLang="en-US" sz="1600" b="1">
                <a:solidFill>
                  <a:srgbClr val="0000FF"/>
                </a:solidFill>
                <a:latin typeface="微軟正黑體" panose="020B0604030504040204" pitchFamily="34" charset="-120"/>
                <a:ea typeface="微軟正黑體" panose="020B0604030504040204" pitchFamily="34" charset="-120"/>
              </a:rPr>
              <a:t>執掌：</a:t>
            </a:r>
            <a:r>
              <a:rPr lang="zh-TW" altLang="en-US" sz="1300">
                <a:latin typeface="微軟正黑體" panose="020B0604030504040204" pitchFamily="34" charset="-120"/>
                <a:ea typeface="微軟正黑體" panose="020B0604030504040204" pitchFamily="34" charset="-120"/>
              </a:rPr>
              <a:t>召募</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媒合</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系統</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不提供訊息審核</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、教育訓練系統</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不提供訊息審核</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、服務資料管理、半年報</a:t>
            </a:r>
            <a:r>
              <a:rPr lang="en-US" altLang="zh-TW" sz="1300">
                <a:latin typeface="微軟正黑體" panose="020B0604030504040204" pitchFamily="34" charset="-120"/>
                <a:ea typeface="微軟正黑體" panose="020B0604030504040204" pitchFamily="34" charset="-120"/>
              </a:rPr>
              <a:t>/</a:t>
            </a:r>
            <a:r>
              <a:rPr lang="zh-TW" altLang="en-US" sz="1300">
                <a:latin typeface="微軟正黑體" panose="020B0604030504040204" pitchFamily="34" charset="-120"/>
                <a:ea typeface="微軟正黑體" panose="020B0604030504040204" pitchFamily="34" charset="-120"/>
              </a:rPr>
              <a:t>年度成果報、志工差勤管理、資源補給站、志工保險管理、運用單位管理。</a:t>
            </a:r>
            <a:endParaRPr lang="en-US" altLang="zh-TW" sz="1300">
              <a:latin typeface="微軟正黑體" panose="020B0604030504040204" pitchFamily="34" charset="-120"/>
              <a:ea typeface="微軟正黑體" panose="020B0604030504040204" pitchFamily="34" charset="-120"/>
            </a:endParaRPr>
          </a:p>
          <a:p>
            <a:pPr lvl="1">
              <a:lnSpc>
                <a:spcPct val="150000"/>
              </a:lnSpc>
            </a:pPr>
            <a:endParaRPr lang="en-US" altLang="zh-TW" sz="1300">
              <a:latin typeface="微軟正黑體" panose="020B0604030504040204" pitchFamily="34" charset="-120"/>
              <a:ea typeface="微軟正黑體" panose="020B0604030504040204" pitchFamily="34" charset="-120"/>
            </a:endParaRPr>
          </a:p>
          <a:p>
            <a:pPr defTabSz="0">
              <a:lnSpc>
                <a:spcPct val="150000"/>
              </a:lnSpc>
            </a:pPr>
            <a:r>
              <a:rPr lang="en-US" altLang="zh-TW" sz="2300" b="1">
                <a:solidFill>
                  <a:srgbClr val="3A7670"/>
                </a:solidFill>
                <a:latin typeface="微軟正黑體" panose="020B0604030504040204" pitchFamily="34" charset="-120"/>
                <a:ea typeface="微軟正黑體" panose="020B0604030504040204" pitchFamily="34" charset="-120"/>
              </a:rPr>
              <a:t>※</a:t>
            </a:r>
            <a:r>
              <a:rPr lang="zh-TW" altLang="en-US" sz="2300" b="1">
                <a:solidFill>
                  <a:srgbClr val="3A7670"/>
                </a:solidFill>
                <a:latin typeface="微軟正黑體" panose="020B0604030504040204" pitchFamily="34" charset="-120"/>
                <a:ea typeface="微軟正黑體" panose="020B0604030504040204" pitchFamily="34" charset="-120"/>
              </a:rPr>
              <a:t>志工隊管理者</a:t>
            </a:r>
            <a:r>
              <a:rPr lang="en-US" altLang="zh-TW" sz="2300" b="1">
                <a:solidFill>
                  <a:srgbClr val="3A7670"/>
                </a:solidFill>
                <a:latin typeface="微軟正黑體" panose="020B0604030504040204" pitchFamily="34" charset="-120"/>
                <a:ea typeface="微軟正黑體" panose="020B0604030504040204" pitchFamily="34" charset="-120"/>
              </a:rPr>
              <a:t>/</a:t>
            </a:r>
            <a:r>
              <a:rPr lang="zh-TW" altLang="en-US" sz="2300" b="1">
                <a:solidFill>
                  <a:srgbClr val="3A7670"/>
                </a:solidFill>
                <a:latin typeface="微軟正黑體" panose="020B0604030504040204" pitchFamily="34" charset="-120"/>
                <a:ea typeface="微軟正黑體" panose="020B0604030504040204" pitchFamily="34" charset="-120"/>
              </a:rPr>
              <a:t>志工：</a:t>
            </a:r>
            <a:r>
              <a:rPr lang="zh-TW" altLang="en-US" sz="1600" b="1">
                <a:solidFill>
                  <a:srgbClr val="3A7670"/>
                </a:solidFill>
                <a:latin typeface="微軟正黑體" panose="020B0604030504040204" pitchFamily="34" charset="-120"/>
                <a:ea typeface="微軟正黑體" panose="020B0604030504040204" pitchFamily="34" charset="-120"/>
              </a:rPr>
              <a:t>志工人員</a:t>
            </a:r>
            <a:r>
              <a:rPr lang="en-US" altLang="zh-TW" sz="1600" b="1">
                <a:solidFill>
                  <a:srgbClr val="3A7670"/>
                </a:solidFill>
                <a:latin typeface="微軟正黑體" panose="020B0604030504040204" pitchFamily="34" charset="-120"/>
                <a:ea typeface="微軟正黑體" panose="020B0604030504040204" pitchFamily="34" charset="-120"/>
              </a:rPr>
              <a:t>(</a:t>
            </a:r>
            <a:r>
              <a:rPr lang="zh-TW" altLang="en-US" sz="1600" b="1">
                <a:solidFill>
                  <a:srgbClr val="3A7670"/>
                </a:solidFill>
                <a:latin typeface="微軟正黑體" panose="020B0604030504040204" pitchFamily="34" charset="-120"/>
                <a:ea typeface="微軟正黑體" panose="020B0604030504040204" pitchFamily="34" charset="-120"/>
              </a:rPr>
              <a:t>志工團隊管理者可進行團隊內所有志工排班；志工則僅能做個人排班</a:t>
            </a:r>
            <a:r>
              <a:rPr lang="en-US" altLang="zh-TW" sz="1600" b="1">
                <a:solidFill>
                  <a:srgbClr val="3A7670"/>
                </a:solidFill>
                <a:latin typeface="微軟正黑體" panose="020B0604030504040204" pitchFamily="34" charset="-120"/>
                <a:ea typeface="微軟正黑體" panose="020B0604030504040204" pitchFamily="34" charset="-120"/>
              </a:rPr>
              <a:t>)</a:t>
            </a:r>
            <a:r>
              <a:rPr lang="zh-TW" altLang="en-US" sz="1600" b="1">
                <a:solidFill>
                  <a:srgbClr val="3A7670"/>
                </a:solidFill>
                <a:latin typeface="微軟正黑體" panose="020B0604030504040204" pitchFamily="34" charset="-120"/>
                <a:ea typeface="微軟正黑體" panose="020B0604030504040204" pitchFamily="34" charset="-120"/>
              </a:rPr>
              <a:t>。</a:t>
            </a:r>
            <a:endParaRPr lang="en-US" altLang="zh-TW" sz="1600" b="1">
              <a:solidFill>
                <a:srgbClr val="3A7670"/>
              </a:solidFill>
              <a:latin typeface="微軟正黑體" panose="020B0604030504040204" pitchFamily="34" charset="-120"/>
              <a:ea typeface="微軟正黑體" panose="020B0604030504040204" pitchFamily="34" charset="-120"/>
            </a:endParaRPr>
          </a:p>
          <a:p>
            <a:pPr lvl="1">
              <a:lnSpc>
                <a:spcPct val="150000"/>
              </a:lnSpc>
            </a:pPr>
            <a:r>
              <a:rPr lang="zh-TW" altLang="en-US" sz="1600" b="1">
                <a:solidFill>
                  <a:srgbClr val="0000FF"/>
                </a:solidFill>
                <a:latin typeface="微軟正黑體" panose="020B0604030504040204" pitchFamily="34" charset="-120"/>
                <a:ea typeface="微軟正黑體" panose="020B0604030504040204" pitchFamily="34" charset="-120"/>
              </a:rPr>
              <a:t>執掌：</a:t>
            </a:r>
            <a:r>
              <a:rPr lang="zh-TW" altLang="en-US" sz="1300">
                <a:latin typeface="微軟正黑體" panose="020B0604030504040204" pitchFamily="34" charset="-120"/>
                <a:ea typeface="微軟正黑體" panose="020B0604030504040204" pitchFamily="34" charset="-120"/>
              </a:rPr>
              <a:t>排班查詢、排班管理、服務時數查詢、學習歷程、保險資料維護、志願服務獎勵申請、紀錄冊換冊紀錄、報名查詢。</a:t>
            </a:r>
            <a:endParaRPr lang="en-US" altLang="zh-TW" sz="130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3</a:t>
            </a:fld>
            <a:endParaRPr lang="zh-TW" altLang="en-US"/>
          </a:p>
        </p:txBody>
      </p:sp>
    </p:spTree>
    <p:extLst>
      <p:ext uri="{BB962C8B-B14F-4D97-AF65-F5344CB8AC3E}">
        <p14:creationId xmlns:p14="http://schemas.microsoft.com/office/powerpoint/2010/main" val="547239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志工基本資料維護</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匯入</a:t>
            </a:r>
            <a:endParaRPr lang="zh-TW" altLang="en-US" sz="1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30</a:t>
            </a:fld>
            <a:endParaRPr lang="zh-TW" altLang="en-US"/>
          </a:p>
        </p:txBody>
      </p:sp>
      <p:pic>
        <p:nvPicPr>
          <p:cNvPr id="3" name="圖片 2" descr="畫面剪輯"/>
          <p:cNvPicPr>
            <a:picLocks noChangeAspect="1"/>
          </p:cNvPicPr>
          <p:nvPr/>
        </p:nvPicPr>
        <p:blipFill rotWithShape="1">
          <a:blip r:embed="rId4">
            <a:extLst>
              <a:ext uri="{28A0092B-C50C-407E-A947-70E740481C1C}">
                <a14:useLocalDpi xmlns:a14="http://schemas.microsoft.com/office/drawing/2010/main" val="0"/>
              </a:ext>
            </a:extLst>
          </a:blip>
          <a:srcRect l="-150" t="13747" r="-157" b="-53"/>
          <a:stretch/>
        </p:blipFill>
        <p:spPr>
          <a:xfrm>
            <a:off x="0" y="1747770"/>
            <a:ext cx="9144650" cy="4004019"/>
          </a:xfrm>
          <a:prstGeom prst="rect">
            <a:avLst/>
          </a:prstGeom>
        </p:spPr>
      </p:pic>
      <p:sp>
        <p:nvSpPr>
          <p:cNvPr id="13" name="矩形 12"/>
          <p:cNvSpPr/>
          <p:nvPr/>
        </p:nvSpPr>
        <p:spPr>
          <a:xfrm>
            <a:off x="3548608" y="2628303"/>
            <a:ext cx="909092" cy="343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p:nvPr/>
        </p:nvCxnSpPr>
        <p:spPr>
          <a:xfrm flipH="1" flipV="1">
            <a:off x="4457700" y="2960720"/>
            <a:ext cx="2" cy="2522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4211960" y="3105833"/>
            <a:ext cx="4824535" cy="646331"/>
          </a:xfrm>
          <a:prstGeom prst="rect">
            <a:avLst/>
          </a:prstGeom>
          <a:noFill/>
        </p:spPr>
        <p:txBody>
          <a:bodyPr wrap="square" rtlCol="0">
            <a:spAutoFit/>
          </a:bodyPr>
          <a:lstStyle/>
          <a:p>
            <a:r>
              <a:rPr lang="en-US" altLang="zh-TW" b="1">
                <a:solidFill>
                  <a:srgbClr val="FF0000"/>
                </a:solidFill>
                <a:latin typeface="微軟正黑體" panose="020B0604030504040204" pitchFamily="34" charset="-120"/>
                <a:ea typeface="微軟正黑體" panose="020B0604030504040204" pitchFamily="34" charset="-120"/>
              </a:rPr>
              <a:t>1.</a:t>
            </a:r>
            <a:r>
              <a:rPr lang="zh-TW" altLang="en-US" b="1">
                <a:solidFill>
                  <a:srgbClr val="FF0000"/>
                </a:solidFill>
                <a:latin typeface="微軟正黑體" panose="020B0604030504040204" pitchFamily="34" charset="-120"/>
                <a:ea typeface="微軟正黑體" panose="020B0604030504040204" pitchFamily="34" charset="-120"/>
              </a:rPr>
              <a:t> 先下載範例檔或是從衛福部系統匯出志工資料</a:t>
            </a:r>
            <a:r>
              <a:rPr lang="en-US" altLang="zh-TW" b="1">
                <a:solidFill>
                  <a:srgbClr val="FF0000"/>
                </a:solidFill>
                <a:latin typeface="微軟正黑體" panose="020B0604030504040204" pitchFamily="34" charset="-120"/>
                <a:ea typeface="微軟正黑體" panose="020B0604030504040204" pitchFamily="34" charset="-120"/>
              </a:rPr>
              <a:t>(</a:t>
            </a:r>
            <a:r>
              <a:rPr lang="zh-TW" altLang="en-US" b="1">
                <a:solidFill>
                  <a:srgbClr val="FF0000"/>
                </a:solidFill>
                <a:latin typeface="微軟正黑體" panose="020B0604030504040204" pitchFamily="34" charset="-120"/>
                <a:ea typeface="微軟正黑體" panose="020B0604030504040204" pitchFamily="34" charset="-120"/>
              </a:rPr>
              <a:t>此檔案與衛福部相同</a:t>
            </a:r>
            <a:r>
              <a:rPr lang="en-US" altLang="zh-TW" b="1">
                <a:solidFill>
                  <a:srgbClr val="FF0000"/>
                </a:solidFill>
                <a:latin typeface="微軟正黑體" panose="020B0604030504040204" pitchFamily="34" charset="-120"/>
                <a:ea typeface="微軟正黑體" panose="020B0604030504040204" pitchFamily="34" charset="-120"/>
              </a:rPr>
              <a:t>)</a:t>
            </a:r>
            <a:endParaRPr lang="zh-TW" altLang="en-US" b="1">
              <a:solidFill>
                <a:srgbClr val="FF0000"/>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2925341" y="2617223"/>
            <a:ext cx="551284" cy="343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2355078" y="3421286"/>
            <a:ext cx="2170579" cy="369332"/>
          </a:xfrm>
          <a:prstGeom prst="rect">
            <a:avLst/>
          </a:prstGeom>
          <a:noFill/>
        </p:spPr>
        <p:txBody>
          <a:bodyPr wrap="square" rtlCol="0">
            <a:spAutoFit/>
          </a:bodyPr>
          <a:lstStyle/>
          <a:p>
            <a:r>
              <a:rPr lang="en-US" altLang="zh-TW" b="1">
                <a:solidFill>
                  <a:srgbClr val="FF0000"/>
                </a:solidFill>
                <a:latin typeface="微軟正黑體" panose="020B0604030504040204" pitchFamily="34" charset="-120"/>
                <a:ea typeface="微軟正黑體" panose="020B0604030504040204" pitchFamily="34" charset="-120"/>
              </a:rPr>
              <a:t>3.</a:t>
            </a:r>
            <a:r>
              <a:rPr lang="zh-TW" altLang="en-US" b="1">
                <a:solidFill>
                  <a:srgbClr val="FF0000"/>
                </a:solidFill>
                <a:latin typeface="微軟正黑體" panose="020B0604030504040204" pitchFamily="34" charset="-120"/>
                <a:ea typeface="微軟正黑體" panose="020B0604030504040204" pitchFamily="34" charset="-120"/>
              </a:rPr>
              <a:t> 匯入檔案</a:t>
            </a:r>
          </a:p>
        </p:txBody>
      </p:sp>
      <p:sp>
        <p:nvSpPr>
          <p:cNvPr id="29" name="矩形 28"/>
          <p:cNvSpPr/>
          <p:nvPr/>
        </p:nvSpPr>
        <p:spPr>
          <a:xfrm>
            <a:off x="181558" y="2628303"/>
            <a:ext cx="1798153" cy="343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p:nvPr/>
        </p:nvCxnSpPr>
        <p:spPr>
          <a:xfrm flipH="1">
            <a:off x="1763689" y="2415330"/>
            <a:ext cx="502100" cy="2018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flipV="1">
            <a:off x="2933705" y="2971800"/>
            <a:ext cx="270143"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2265789" y="2230664"/>
            <a:ext cx="2170579" cy="369332"/>
          </a:xfrm>
          <a:prstGeom prst="rect">
            <a:avLst/>
          </a:prstGeom>
          <a:noFill/>
        </p:spPr>
        <p:txBody>
          <a:bodyPr wrap="square" rtlCol="0">
            <a:spAutoFit/>
          </a:bodyPr>
          <a:lstStyle/>
          <a:p>
            <a:r>
              <a:rPr lang="en-US" altLang="zh-TW" b="1">
                <a:solidFill>
                  <a:srgbClr val="FF0000"/>
                </a:solidFill>
                <a:latin typeface="微軟正黑體" panose="020B0604030504040204" pitchFamily="34" charset="-120"/>
                <a:ea typeface="微軟正黑體" panose="020B0604030504040204" pitchFamily="34" charset="-120"/>
              </a:rPr>
              <a:t>2.</a:t>
            </a:r>
            <a:r>
              <a:rPr lang="zh-TW" altLang="en-US" b="1">
                <a:solidFill>
                  <a:srgbClr val="FF0000"/>
                </a:solidFill>
                <a:latin typeface="微軟正黑體" panose="020B0604030504040204" pitchFamily="34" charset="-120"/>
                <a:ea typeface="微軟正黑體" panose="020B0604030504040204" pitchFamily="34" charset="-120"/>
              </a:rPr>
              <a:t> 選擇要匯入檔案</a:t>
            </a:r>
          </a:p>
        </p:txBody>
      </p:sp>
      <p:sp>
        <p:nvSpPr>
          <p:cNvPr id="35" name="矩形 34"/>
          <p:cNvSpPr/>
          <p:nvPr/>
        </p:nvSpPr>
        <p:spPr>
          <a:xfrm>
            <a:off x="182141" y="4684148"/>
            <a:ext cx="332209" cy="343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單箭頭接點 35"/>
          <p:cNvCxnSpPr/>
          <p:nvPr/>
        </p:nvCxnSpPr>
        <p:spPr>
          <a:xfrm flipH="1" flipV="1">
            <a:off x="368755" y="5027646"/>
            <a:ext cx="3607" cy="3455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72711" y="5379329"/>
            <a:ext cx="2193078" cy="646331"/>
          </a:xfrm>
          <a:prstGeom prst="rect">
            <a:avLst/>
          </a:prstGeom>
          <a:noFill/>
        </p:spPr>
        <p:txBody>
          <a:bodyPr wrap="square" rtlCol="0">
            <a:spAutoFit/>
          </a:bodyPr>
          <a:lstStyle/>
          <a:p>
            <a:r>
              <a:rPr lang="en-US" altLang="zh-TW" b="1">
                <a:solidFill>
                  <a:srgbClr val="FF0000"/>
                </a:solidFill>
                <a:latin typeface="微軟正黑體" panose="020B0604030504040204" pitchFamily="34" charset="-120"/>
                <a:ea typeface="微軟正黑體" panose="020B0604030504040204" pitchFamily="34" charset="-120"/>
              </a:rPr>
              <a:t>4.</a:t>
            </a:r>
            <a:r>
              <a:rPr lang="zh-TW" altLang="en-US" b="1">
                <a:solidFill>
                  <a:srgbClr val="FF0000"/>
                </a:solidFill>
                <a:latin typeface="微軟正黑體" panose="020B0604030504040204" pitchFamily="34" charset="-120"/>
                <a:ea typeface="微軟正黑體" panose="020B0604030504040204" pitchFamily="34" charset="-120"/>
              </a:rPr>
              <a:t> 確認資料無誤後勾選該筆資料</a:t>
            </a:r>
          </a:p>
        </p:txBody>
      </p:sp>
      <p:sp>
        <p:nvSpPr>
          <p:cNvPr id="39" name="文字方塊 38"/>
          <p:cNvSpPr txBox="1"/>
          <p:nvPr/>
        </p:nvSpPr>
        <p:spPr>
          <a:xfrm>
            <a:off x="2555776" y="5755890"/>
            <a:ext cx="2193078" cy="646331"/>
          </a:xfrm>
          <a:prstGeom prst="rect">
            <a:avLst/>
          </a:prstGeom>
          <a:noFill/>
        </p:spPr>
        <p:txBody>
          <a:bodyPr wrap="square" rtlCol="0">
            <a:spAutoFit/>
          </a:bodyPr>
          <a:lstStyle/>
          <a:p>
            <a:r>
              <a:rPr lang="en-US" altLang="zh-TW" b="1">
                <a:solidFill>
                  <a:srgbClr val="FF0000"/>
                </a:solidFill>
                <a:latin typeface="微軟正黑體" panose="020B0604030504040204" pitchFamily="34" charset="-120"/>
                <a:ea typeface="微軟正黑體" panose="020B0604030504040204" pitchFamily="34" charset="-120"/>
              </a:rPr>
              <a:t>5.</a:t>
            </a:r>
            <a:r>
              <a:rPr lang="zh-TW" altLang="en-US" b="1">
                <a:solidFill>
                  <a:srgbClr val="FF0000"/>
                </a:solidFill>
                <a:latin typeface="微軟正黑體" panose="020B0604030504040204" pitchFamily="34" charset="-120"/>
                <a:ea typeface="微軟正黑體" panose="020B0604030504040204" pitchFamily="34" charset="-120"/>
              </a:rPr>
              <a:t> 將志工正式寫入運單或團隊</a:t>
            </a:r>
          </a:p>
        </p:txBody>
      </p:sp>
      <p:cxnSp>
        <p:nvCxnSpPr>
          <p:cNvPr id="40" name="直線單箭頭接點 39"/>
          <p:cNvCxnSpPr/>
          <p:nvPr/>
        </p:nvCxnSpPr>
        <p:spPr>
          <a:xfrm flipH="1" flipV="1">
            <a:off x="1169250" y="3861048"/>
            <a:ext cx="1678166" cy="18948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10716" y="3483998"/>
            <a:ext cx="1018009" cy="343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descr="畫面剪輯"/>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1013" y="4418077"/>
            <a:ext cx="4932040" cy="532141"/>
          </a:xfrm>
          <a:prstGeom prst="rect">
            <a:avLst/>
          </a:prstGeom>
          <a:ln>
            <a:solidFill>
              <a:schemeClr val="tx1"/>
            </a:solidFill>
          </a:ln>
        </p:spPr>
      </p:pic>
      <p:cxnSp>
        <p:nvCxnSpPr>
          <p:cNvPr id="33" name="直線單箭頭接點 32"/>
          <p:cNvCxnSpPr/>
          <p:nvPr/>
        </p:nvCxnSpPr>
        <p:spPr>
          <a:xfrm>
            <a:off x="4644008" y="3752164"/>
            <a:ext cx="576064" cy="10563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68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2117"/>
            <a:ext cx="9036983" cy="402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1886" y="4536002"/>
            <a:ext cx="3626396" cy="1984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982" y="2752458"/>
            <a:ext cx="3611476" cy="10897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834074"/>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志工服務時數維護</a:t>
            </a:r>
            <a:endParaRPr lang="zh-TW" altLang="en-US" sz="1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31</a:t>
            </a:fld>
            <a:endParaRPr lang="zh-TW" altLang="en-US"/>
          </a:p>
        </p:txBody>
      </p:sp>
      <p:sp>
        <p:nvSpPr>
          <p:cNvPr id="14" name="矩形 13"/>
          <p:cNvSpPr/>
          <p:nvPr/>
        </p:nvSpPr>
        <p:spPr>
          <a:xfrm>
            <a:off x="7788306" y="4269338"/>
            <a:ext cx="551284" cy="384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6731242" y="3245873"/>
            <a:ext cx="1103734" cy="44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76784" y="3211094"/>
            <a:ext cx="760834" cy="44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7884739" y="3245873"/>
            <a:ext cx="1113259" cy="44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1406750" y="3416276"/>
            <a:ext cx="3032267"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批次匯入多位志工多筆時數</a:t>
            </a:r>
          </a:p>
        </p:txBody>
      </p:sp>
      <p:cxnSp>
        <p:nvCxnSpPr>
          <p:cNvPr id="16" name="直線單箭頭接點 15"/>
          <p:cNvCxnSpPr>
            <a:stCxn id="21" idx="3"/>
          </p:cNvCxnSpPr>
          <p:nvPr/>
        </p:nvCxnSpPr>
        <p:spPr>
          <a:xfrm>
            <a:off x="837618" y="3433128"/>
            <a:ext cx="341399" cy="657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112040" y="4563715"/>
            <a:ext cx="2585326"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觀看志工所有時數明細</a:t>
            </a:r>
          </a:p>
        </p:txBody>
      </p:sp>
      <p:cxnSp>
        <p:nvCxnSpPr>
          <p:cNvPr id="25" name="直線單箭頭接點 24"/>
          <p:cNvCxnSpPr>
            <a:stCxn id="14" idx="2"/>
          </p:cNvCxnSpPr>
          <p:nvPr/>
        </p:nvCxnSpPr>
        <p:spPr>
          <a:xfrm flipH="1">
            <a:off x="7327236" y="4653730"/>
            <a:ext cx="736712" cy="4494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圖片 41" descr="畫面剪輯"/>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020" y="861286"/>
            <a:ext cx="4499992" cy="1089429"/>
          </a:xfrm>
          <a:prstGeom prst="rect">
            <a:avLst/>
          </a:prstGeom>
          <a:ln>
            <a:solidFill>
              <a:schemeClr val="tx1"/>
            </a:solidFill>
          </a:ln>
        </p:spPr>
      </p:pic>
      <p:pic>
        <p:nvPicPr>
          <p:cNvPr id="43" name="圖片 42" descr="畫面剪輯"/>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0931" y="692994"/>
            <a:ext cx="2888866" cy="2338247"/>
          </a:xfrm>
          <a:prstGeom prst="rect">
            <a:avLst/>
          </a:prstGeom>
          <a:ln>
            <a:solidFill>
              <a:schemeClr val="tx1"/>
            </a:solidFill>
          </a:ln>
        </p:spPr>
      </p:pic>
      <p:cxnSp>
        <p:nvCxnSpPr>
          <p:cNvPr id="29" name="直線單箭頭接點 28"/>
          <p:cNvCxnSpPr>
            <a:stCxn id="20" idx="0"/>
          </p:cNvCxnSpPr>
          <p:nvPr/>
        </p:nvCxnSpPr>
        <p:spPr>
          <a:xfrm flipH="1" flipV="1">
            <a:off x="5166317" y="1700809"/>
            <a:ext cx="2116792" cy="1545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3501883" y="1088526"/>
            <a:ext cx="3032267"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匯出志工所有時數明細</a:t>
            </a:r>
          </a:p>
        </p:txBody>
      </p:sp>
      <p:sp>
        <p:nvSpPr>
          <p:cNvPr id="32" name="文字方塊 31"/>
          <p:cNvSpPr txBox="1"/>
          <p:nvPr/>
        </p:nvSpPr>
        <p:spPr>
          <a:xfrm>
            <a:off x="5318026" y="508328"/>
            <a:ext cx="3633563"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匯出志工服務手冊格式的服務時數</a:t>
            </a:r>
          </a:p>
        </p:txBody>
      </p:sp>
      <p:cxnSp>
        <p:nvCxnSpPr>
          <p:cNvPr id="31" name="直線單箭頭接點 30"/>
          <p:cNvCxnSpPr>
            <a:stCxn id="23" idx="0"/>
          </p:cNvCxnSpPr>
          <p:nvPr/>
        </p:nvCxnSpPr>
        <p:spPr>
          <a:xfrm flipH="1" flipV="1">
            <a:off x="8213222" y="2564905"/>
            <a:ext cx="228147" cy="6809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9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志工服務時數維護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批次新增</a:t>
            </a:r>
            <a:endParaRPr lang="zh-TW" altLang="en-US" sz="1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32</a:t>
            </a:fld>
            <a:endParaRPr lang="zh-TW" alt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964" y="1318442"/>
            <a:ext cx="7712842" cy="362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文字方塊 31"/>
          <p:cNvSpPr txBox="1"/>
          <p:nvPr/>
        </p:nvSpPr>
        <p:spPr>
          <a:xfrm>
            <a:off x="3275856" y="1318442"/>
            <a:ext cx="3888432"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將此處欄位填完後可多筆套用範本</a:t>
            </a:r>
          </a:p>
        </p:txBody>
      </p:sp>
      <p:sp>
        <p:nvSpPr>
          <p:cNvPr id="7" name="矩形 6"/>
          <p:cNvSpPr/>
          <p:nvPr/>
        </p:nvSpPr>
        <p:spPr>
          <a:xfrm>
            <a:off x="866964" y="1772816"/>
            <a:ext cx="4857164"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596336" y="1844823"/>
            <a:ext cx="877828" cy="405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單箭頭接點 32"/>
          <p:cNvCxnSpPr>
            <a:stCxn id="7" idx="3"/>
          </p:cNvCxnSpPr>
          <p:nvPr/>
        </p:nvCxnSpPr>
        <p:spPr>
          <a:xfrm flipV="1">
            <a:off x="5724128" y="2024844"/>
            <a:ext cx="1872208" cy="1800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3779912" y="5022495"/>
            <a:ext cx="3888432"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或者於個別欄位單獨設定</a:t>
            </a:r>
          </a:p>
        </p:txBody>
      </p:sp>
      <p:sp>
        <p:nvSpPr>
          <p:cNvPr id="21" name="矩形 20"/>
          <p:cNvSpPr/>
          <p:nvPr/>
        </p:nvSpPr>
        <p:spPr>
          <a:xfrm>
            <a:off x="3295546" y="3068960"/>
            <a:ext cx="5248251"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直線單箭頭接點 36"/>
          <p:cNvCxnSpPr/>
          <p:nvPr/>
        </p:nvCxnSpPr>
        <p:spPr>
          <a:xfrm flipH="1">
            <a:off x="5004048" y="4437112"/>
            <a:ext cx="915623" cy="585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03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42" y="2033991"/>
            <a:ext cx="8668085" cy="26155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志工服務時數維護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多筆匯入</a:t>
            </a:r>
            <a:endParaRPr lang="zh-TW" altLang="en-US" sz="1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33</a:t>
            </a:fld>
            <a:endParaRPr lang="zh-TW" altLang="en-US"/>
          </a:p>
        </p:txBody>
      </p:sp>
      <p:cxnSp>
        <p:nvCxnSpPr>
          <p:cNvPr id="13" name="直線單箭頭接點 12"/>
          <p:cNvCxnSpPr>
            <a:endCxn id="14" idx="2"/>
          </p:cNvCxnSpPr>
          <p:nvPr/>
        </p:nvCxnSpPr>
        <p:spPr>
          <a:xfrm flipH="1" flipV="1">
            <a:off x="694003" y="3038475"/>
            <a:ext cx="16768" cy="6065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13586" y="2598173"/>
            <a:ext cx="760834" cy="44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85242" y="3645024"/>
            <a:ext cx="3032267" cy="1200329"/>
          </a:xfrm>
          <a:prstGeom prst="rect">
            <a:avLst/>
          </a:prstGeom>
          <a:noFill/>
        </p:spPr>
        <p:txBody>
          <a:bodyPr wrap="square" rtlCol="0">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1.</a:t>
            </a:r>
            <a:r>
              <a:rPr lang="zh-TW" altLang="en-US" b="1" dirty="0">
                <a:solidFill>
                  <a:srgbClr val="FF0000"/>
                </a:solidFill>
                <a:latin typeface="微軟正黑體" panose="020B0604030504040204" pitchFamily="34" charset="-120"/>
                <a:ea typeface="微軟正黑體" panose="020B0604030504040204" pitchFamily="34" charset="-120"/>
              </a:rPr>
              <a:t> 下載範例檔或是從衛福部系統匯出志工服務時數</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此檔案與衛福部相同</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a:p>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1269799" y="2598173"/>
            <a:ext cx="2530996" cy="440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a:stCxn id="27" idx="1"/>
          </p:cNvCxnSpPr>
          <p:nvPr/>
        </p:nvCxnSpPr>
        <p:spPr>
          <a:xfrm flipH="1">
            <a:off x="3635897" y="2402825"/>
            <a:ext cx="344862" cy="1953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3980759" y="2218159"/>
            <a:ext cx="3543569" cy="369332"/>
          </a:xfrm>
          <a:prstGeom prst="rect">
            <a:avLst/>
          </a:prstGeom>
          <a:noFill/>
        </p:spPr>
        <p:txBody>
          <a:bodyPr wrap="square" rtlCol="0">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 選擇要匯入檔案後點擊「匯入」</a:t>
            </a:r>
          </a:p>
        </p:txBody>
      </p:sp>
      <p:sp>
        <p:nvSpPr>
          <p:cNvPr id="29" name="矩形 28"/>
          <p:cNvSpPr/>
          <p:nvPr/>
        </p:nvSpPr>
        <p:spPr>
          <a:xfrm>
            <a:off x="8194497" y="2572796"/>
            <a:ext cx="732472" cy="473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4427983" y="2699628"/>
            <a:ext cx="3302623" cy="369332"/>
          </a:xfrm>
          <a:prstGeom prst="rect">
            <a:avLst/>
          </a:prstGeom>
          <a:noFill/>
        </p:spPr>
        <p:txBody>
          <a:bodyPr wrap="square" rtlCol="0">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en-US" b="1" dirty="0">
                <a:solidFill>
                  <a:srgbClr val="FF0000"/>
                </a:solidFill>
                <a:latin typeface="微軟正黑體" panose="020B0604030504040204" pitchFamily="34" charset="-120"/>
                <a:ea typeface="微軟正黑體" panose="020B0604030504040204" pitchFamily="34" charset="-120"/>
              </a:rPr>
              <a:t>  點擊「確認」正式寫入站台</a:t>
            </a:r>
          </a:p>
        </p:txBody>
      </p:sp>
      <p:cxnSp>
        <p:nvCxnSpPr>
          <p:cNvPr id="31" name="直線單箭頭接點 30"/>
          <p:cNvCxnSpPr>
            <a:stCxn id="30" idx="3"/>
            <a:endCxn id="29" idx="1"/>
          </p:cNvCxnSpPr>
          <p:nvPr/>
        </p:nvCxnSpPr>
        <p:spPr>
          <a:xfrm flipV="1">
            <a:off x="7730606" y="2809582"/>
            <a:ext cx="463891" cy="747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圖片 3"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851" y="5083554"/>
            <a:ext cx="8165864" cy="1104695"/>
          </a:xfrm>
          <a:prstGeom prst="rect">
            <a:avLst/>
          </a:prstGeom>
          <a:ln>
            <a:solidFill>
              <a:schemeClr val="tx1"/>
            </a:solidFill>
          </a:ln>
        </p:spPr>
      </p:pic>
      <p:cxnSp>
        <p:nvCxnSpPr>
          <p:cNvPr id="23" name="直線單箭頭接點 22"/>
          <p:cNvCxnSpPr/>
          <p:nvPr/>
        </p:nvCxnSpPr>
        <p:spPr>
          <a:xfrm>
            <a:off x="1492424" y="4548463"/>
            <a:ext cx="415280" cy="7059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16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196752"/>
            <a:ext cx="843532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志工服務時數維護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單筆新增</a:t>
            </a:r>
            <a:endParaRPr lang="zh-TW" altLang="en-US" sz="1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34</a:t>
            </a:fld>
            <a:endParaRPr lang="zh-TW" altLang="en-US"/>
          </a:p>
        </p:txBody>
      </p:sp>
      <p:pic>
        <p:nvPicPr>
          <p:cNvPr id="5" name="圖片 4"/>
          <p:cNvPicPr>
            <a:picLocks noChangeAspect="1"/>
          </p:cNvPicPr>
          <p:nvPr/>
        </p:nvPicPr>
        <p:blipFill>
          <a:blip r:embed="rId5"/>
          <a:stretch>
            <a:fillRect/>
          </a:stretch>
        </p:blipFill>
        <p:spPr>
          <a:xfrm>
            <a:off x="5004048" y="3377408"/>
            <a:ext cx="3999399" cy="2883288"/>
          </a:xfrm>
          <a:prstGeom prst="rect">
            <a:avLst/>
          </a:prstGeom>
          <a:ln>
            <a:solidFill>
              <a:schemeClr val="tx1"/>
            </a:solidFill>
          </a:ln>
        </p:spPr>
      </p:pic>
      <p:sp>
        <p:nvSpPr>
          <p:cNvPr id="25" name="矩形 24"/>
          <p:cNvSpPr/>
          <p:nvPr/>
        </p:nvSpPr>
        <p:spPr>
          <a:xfrm>
            <a:off x="6480212" y="2584938"/>
            <a:ext cx="755857" cy="4558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直線單箭頭接點 31"/>
          <p:cNvCxnSpPr/>
          <p:nvPr/>
        </p:nvCxnSpPr>
        <p:spPr>
          <a:xfrm>
            <a:off x="6876256" y="3058317"/>
            <a:ext cx="0" cy="319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059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17" y="2564904"/>
            <a:ext cx="843532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志工服務時數維護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明細</a:t>
            </a:r>
            <a:endParaRPr lang="zh-TW" altLang="en-US" sz="1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35</a:t>
            </a:fld>
            <a:endParaRPr lang="zh-TW" altLang="en-US"/>
          </a:p>
        </p:txBody>
      </p:sp>
      <p:sp>
        <p:nvSpPr>
          <p:cNvPr id="13" name="矩形 12"/>
          <p:cNvSpPr/>
          <p:nvPr/>
        </p:nvSpPr>
        <p:spPr>
          <a:xfrm>
            <a:off x="8081533" y="3991994"/>
            <a:ext cx="743742" cy="3819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5903" y="1170608"/>
            <a:ext cx="6594385" cy="1988783"/>
          </a:xfrm>
          <a:prstGeom prst="rect">
            <a:avLst/>
          </a:prstGeom>
          <a:ln>
            <a:solidFill>
              <a:schemeClr val="tx1"/>
            </a:solidFill>
          </a:ln>
        </p:spPr>
      </p:pic>
      <p:sp>
        <p:nvSpPr>
          <p:cNvPr id="15" name="文字方塊 14"/>
          <p:cNvSpPr txBox="1"/>
          <p:nvPr/>
        </p:nvSpPr>
        <p:spPr>
          <a:xfrm>
            <a:off x="5748335" y="1586260"/>
            <a:ext cx="2315613"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匯出該志工所有時數</a:t>
            </a:r>
          </a:p>
        </p:txBody>
      </p:sp>
      <p:cxnSp>
        <p:nvCxnSpPr>
          <p:cNvPr id="14" name="直線單箭頭接點 13"/>
          <p:cNvCxnSpPr>
            <a:stCxn id="13" idx="0"/>
          </p:cNvCxnSpPr>
          <p:nvPr/>
        </p:nvCxnSpPr>
        <p:spPr>
          <a:xfrm flipH="1" flipV="1">
            <a:off x="8216910" y="3232904"/>
            <a:ext cx="236494" cy="7590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077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4" name="矩形 13"/>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志工保險管理</a:t>
            </a:r>
            <a:endParaRPr lang="zh-TW" altLang="en-US" sz="2600" b="1" dirty="0">
              <a:solidFill>
                <a:schemeClr val="tx1">
                  <a:lumMod val="75000"/>
                  <a:lumOff val="25000"/>
                </a:schemeClr>
              </a:solidFill>
            </a:endParaRPr>
          </a:p>
        </p:txBody>
      </p:sp>
      <p:grpSp>
        <p:nvGrpSpPr>
          <p:cNvPr id="15" name="群組 14"/>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2" name="投影片編號版面配置區 1"/>
          <p:cNvSpPr>
            <a:spLocks noGrp="1"/>
          </p:cNvSpPr>
          <p:nvPr>
            <p:ph type="sldNum" sz="quarter" idx="12"/>
          </p:nvPr>
        </p:nvSpPr>
        <p:spPr/>
        <p:txBody>
          <a:bodyPr/>
          <a:lstStyle/>
          <a:p>
            <a:fld id="{ADBB2F78-1F45-4BCF-8A51-476CE52655B8}" type="slidenum">
              <a:rPr lang="zh-TW" altLang="en-US" smtClean="0"/>
              <a:t>36</a:t>
            </a:fld>
            <a:endParaRPr lang="zh-TW" altLang="en-US"/>
          </a:p>
        </p:txBody>
      </p:sp>
      <p:pic>
        <p:nvPicPr>
          <p:cNvPr id="13" name="圖片 12"/>
          <p:cNvPicPr>
            <a:picLocks noChangeAspect="1"/>
          </p:cNvPicPr>
          <p:nvPr/>
        </p:nvPicPr>
        <p:blipFill>
          <a:blip r:embed="rId4"/>
          <a:stretch>
            <a:fillRect/>
          </a:stretch>
        </p:blipFill>
        <p:spPr>
          <a:xfrm>
            <a:off x="429512" y="1292004"/>
            <a:ext cx="7634436" cy="5031787"/>
          </a:xfrm>
          <a:prstGeom prst="rect">
            <a:avLst/>
          </a:prstGeom>
        </p:spPr>
      </p:pic>
      <p:sp>
        <p:nvSpPr>
          <p:cNvPr id="20" name="矩形 19"/>
          <p:cNvSpPr/>
          <p:nvPr/>
        </p:nvSpPr>
        <p:spPr>
          <a:xfrm>
            <a:off x="393562" y="3000008"/>
            <a:ext cx="1493145"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32706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input.pngãçåçæå°çµæ"/>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harpenSoften amount="-31000"/>
                    </a14:imgEffect>
                    <a14:imgEffect>
                      <a14:brightnessContrast bright="14000" contrast="48000"/>
                    </a14:imgEffect>
                  </a14:imgLayer>
                </a14:imgProps>
              </a:ext>
              <a:ext uri="{28A0092B-C50C-407E-A947-70E740481C1C}">
                <a14:useLocalDpi xmlns:a14="http://schemas.microsoft.com/office/drawing/2010/main" val="0"/>
              </a:ext>
            </a:extLst>
          </a:blip>
          <a:srcRect r="32578"/>
          <a:stretch/>
        </p:blipFill>
        <p:spPr bwMode="auto">
          <a:xfrm>
            <a:off x="848484" y="1628801"/>
            <a:ext cx="1416973" cy="12925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群組 6"/>
          <p:cNvGrpSpPr/>
          <p:nvPr/>
        </p:nvGrpSpPr>
        <p:grpSpPr>
          <a:xfrm rot="2700000">
            <a:off x="7879445" y="125791"/>
            <a:ext cx="2016000" cy="313200"/>
            <a:chOff x="8015116" y="161187"/>
            <a:chExt cx="2016000" cy="313200"/>
          </a:xfrm>
          <a:solidFill>
            <a:srgbClr val="6E45C1"/>
          </a:solidFill>
        </p:grpSpPr>
        <p:sp>
          <p:nvSpPr>
            <p:cNvPr id="8" name="矩形 7"/>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10" name="矩形 9"/>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志工保險管理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志工加保作業</a:t>
            </a:r>
            <a:endParaRPr lang="zh-TW" altLang="en-US" sz="1500" b="1" dirty="0">
              <a:solidFill>
                <a:schemeClr val="tx1">
                  <a:lumMod val="75000"/>
                  <a:lumOff val="25000"/>
                </a:schemeClr>
              </a:solidFill>
            </a:endParaRPr>
          </a:p>
        </p:txBody>
      </p:sp>
      <p:sp>
        <p:nvSpPr>
          <p:cNvPr id="11" name="矩形 10"/>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395536" y="4497156"/>
            <a:ext cx="2675423" cy="1338828"/>
          </a:xfrm>
          <a:prstGeom prst="rect">
            <a:avLst/>
          </a:prstGeom>
        </p:spPr>
        <p:txBody>
          <a:bodyPr wrap="square">
            <a:spAutoFit/>
          </a:bodyPr>
          <a:lstStyle/>
          <a:p>
            <a:pPr>
              <a:lnSpc>
                <a:spcPct val="150000"/>
              </a:lnSpc>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運單建立底下志工名單至保險系統中，系統預設為待加保狀態。</a:t>
            </a:r>
          </a:p>
        </p:txBody>
      </p:sp>
      <p:grpSp>
        <p:nvGrpSpPr>
          <p:cNvPr id="27" name="群組 26"/>
          <p:cNvGrpSpPr/>
          <p:nvPr/>
        </p:nvGrpSpPr>
        <p:grpSpPr>
          <a:xfrm>
            <a:off x="621104" y="3032600"/>
            <a:ext cx="2012089" cy="1328244"/>
            <a:chOff x="621104" y="3358153"/>
            <a:chExt cx="2012089" cy="1328244"/>
          </a:xfrm>
        </p:grpSpPr>
        <p:sp>
          <p:nvSpPr>
            <p:cNvPr id="28" name="矩形 27"/>
            <p:cNvSpPr/>
            <p:nvPr/>
          </p:nvSpPr>
          <p:spPr>
            <a:xfrm>
              <a:off x="621104" y="3358153"/>
              <a:ext cx="2012089" cy="861774"/>
            </a:xfrm>
            <a:prstGeom prst="rect">
              <a:avLst/>
            </a:prstGeom>
          </p:spPr>
          <p:txBody>
            <a:bodyPr wrap="none">
              <a:spAutoFit/>
            </a:bodyPr>
            <a:lstStyle/>
            <a:p>
              <a:pPr lvl="0"/>
              <a:r>
                <a:rPr lang="en-US" altLang="zh-TW" sz="5000" b="1" dirty="0">
                  <a:solidFill>
                    <a:schemeClr val="accent5"/>
                  </a:solidFill>
                  <a:latin typeface="微軟正黑體" panose="020B0604030504040204" pitchFamily="34" charset="-120"/>
                  <a:ea typeface="微軟正黑體" panose="020B0604030504040204" pitchFamily="34" charset="-120"/>
                </a:rPr>
                <a:t>1.</a:t>
              </a:r>
              <a:r>
                <a:rPr lang="zh-TW" altLang="en-US" sz="5000" b="1" dirty="0">
                  <a:solidFill>
                    <a:schemeClr val="accent5"/>
                  </a:solidFill>
                  <a:latin typeface="微軟正黑體" panose="020B0604030504040204" pitchFamily="34" charset="-120"/>
                  <a:ea typeface="微軟正黑體" panose="020B0604030504040204" pitchFamily="34" charset="-120"/>
                </a:rPr>
                <a:t>建立</a:t>
              </a:r>
              <a:endParaRPr lang="en-US" altLang="zh-TW" sz="5000" b="1" dirty="0">
                <a:solidFill>
                  <a:schemeClr val="accent5"/>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900981" y="4240121"/>
              <a:ext cx="1364476" cy="446276"/>
            </a:xfrm>
            <a:prstGeom prst="rect">
              <a:avLst/>
            </a:prstGeom>
          </p:spPr>
          <p:txBody>
            <a:bodyPr wrap="none">
              <a:spAutoFit/>
            </a:bodyPr>
            <a:lstStyle/>
            <a:p>
              <a:pPr lvl="0"/>
              <a:r>
                <a:rPr lang="zh-TW" altLang="en-US" sz="2300" b="1" dirty="0">
                  <a:solidFill>
                    <a:schemeClr val="tx1">
                      <a:lumMod val="85000"/>
                      <a:lumOff val="15000"/>
                    </a:schemeClr>
                  </a:solidFill>
                  <a:latin typeface="微軟正黑體" panose="020B0604030504040204" pitchFamily="34" charset="-120"/>
                  <a:ea typeface="微軟正黑體" panose="020B0604030504040204" pitchFamily="34" charset="-120"/>
                </a:rPr>
                <a:t>建立名單</a:t>
              </a:r>
              <a:endParaRPr lang="en-US" altLang="zh-TW" sz="23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30" name="群組 29"/>
          <p:cNvGrpSpPr/>
          <p:nvPr/>
        </p:nvGrpSpPr>
        <p:grpSpPr>
          <a:xfrm>
            <a:off x="3600110" y="3032600"/>
            <a:ext cx="2012089" cy="1328244"/>
            <a:chOff x="3469468" y="3358153"/>
            <a:chExt cx="2012089" cy="1328244"/>
          </a:xfrm>
        </p:grpSpPr>
        <p:sp>
          <p:nvSpPr>
            <p:cNvPr id="31" name="矩形 30"/>
            <p:cNvSpPr/>
            <p:nvPr/>
          </p:nvSpPr>
          <p:spPr>
            <a:xfrm>
              <a:off x="3469468" y="3358153"/>
              <a:ext cx="2012089" cy="861774"/>
            </a:xfrm>
            <a:prstGeom prst="rect">
              <a:avLst/>
            </a:prstGeom>
          </p:spPr>
          <p:txBody>
            <a:bodyPr wrap="none">
              <a:spAutoFit/>
            </a:bodyPr>
            <a:lstStyle/>
            <a:p>
              <a:pPr lvl="0"/>
              <a:r>
                <a:rPr lang="en-US" altLang="zh-TW" sz="5000" b="1" dirty="0">
                  <a:solidFill>
                    <a:schemeClr val="accent5"/>
                  </a:solidFill>
                  <a:latin typeface="微軟正黑體" panose="020B0604030504040204" pitchFamily="34" charset="-120"/>
                  <a:ea typeface="微軟正黑體" panose="020B0604030504040204" pitchFamily="34" charset="-120"/>
                </a:rPr>
                <a:t>2.</a:t>
              </a:r>
              <a:r>
                <a:rPr lang="zh-TW" altLang="en-US" sz="5000" b="1" dirty="0">
                  <a:solidFill>
                    <a:schemeClr val="accent5"/>
                  </a:solidFill>
                  <a:latin typeface="微軟正黑體" panose="020B0604030504040204" pitchFamily="34" charset="-120"/>
                  <a:ea typeface="微軟正黑體" panose="020B0604030504040204" pitchFamily="34" charset="-120"/>
                </a:rPr>
                <a:t>匯出</a:t>
              </a:r>
            </a:p>
          </p:txBody>
        </p:sp>
        <p:sp>
          <p:nvSpPr>
            <p:cNvPr id="32" name="矩形 31"/>
            <p:cNvSpPr/>
            <p:nvPr/>
          </p:nvSpPr>
          <p:spPr>
            <a:xfrm>
              <a:off x="3762045" y="4240121"/>
              <a:ext cx="1364476" cy="446276"/>
            </a:xfrm>
            <a:prstGeom prst="rect">
              <a:avLst/>
            </a:prstGeom>
          </p:spPr>
          <p:txBody>
            <a:bodyPr wrap="none">
              <a:spAutoFit/>
            </a:bodyPr>
            <a:lstStyle/>
            <a:p>
              <a:pPr lvl="0"/>
              <a:r>
                <a:rPr lang="zh-TW" altLang="en-US" sz="2300" b="1" dirty="0">
                  <a:solidFill>
                    <a:schemeClr val="tx1">
                      <a:lumMod val="85000"/>
                      <a:lumOff val="15000"/>
                    </a:schemeClr>
                  </a:solidFill>
                  <a:latin typeface="微軟正黑體" panose="020B0604030504040204" pitchFamily="34" charset="-120"/>
                  <a:ea typeface="微軟正黑體" panose="020B0604030504040204" pitchFamily="34" charset="-120"/>
                </a:rPr>
                <a:t>匯出名單</a:t>
              </a:r>
              <a:endParaRPr lang="en-US" altLang="zh-TW" sz="23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33" name="矩形 32"/>
          <p:cNvSpPr/>
          <p:nvPr/>
        </p:nvSpPr>
        <p:spPr>
          <a:xfrm>
            <a:off x="3383868" y="4497156"/>
            <a:ext cx="2675423" cy="1338828"/>
          </a:xfrm>
          <a:prstGeom prst="rect">
            <a:avLst/>
          </a:prstGeom>
        </p:spPr>
        <p:txBody>
          <a:bodyPr wrap="square">
            <a:spAutoFit/>
          </a:bodyPr>
          <a:lstStyle/>
          <a:p>
            <a:pPr>
              <a:lnSpc>
                <a:spcPct val="150000"/>
              </a:lnSpc>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目的事業管理機關匯出運單建立的名單後協助後續加保。</a:t>
            </a:r>
          </a:p>
        </p:txBody>
      </p:sp>
      <p:sp>
        <p:nvSpPr>
          <p:cNvPr id="34" name="矩形 33"/>
          <p:cNvSpPr/>
          <p:nvPr/>
        </p:nvSpPr>
        <p:spPr>
          <a:xfrm>
            <a:off x="6372200" y="4497155"/>
            <a:ext cx="2568459" cy="1338828"/>
          </a:xfrm>
          <a:prstGeom prst="rect">
            <a:avLst/>
          </a:prstGeom>
        </p:spPr>
        <p:txBody>
          <a:bodyPr wrap="square">
            <a:spAutoFit/>
          </a:bodyPr>
          <a:lstStyle/>
          <a:p>
            <a:pPr>
              <a:lnSpc>
                <a:spcPct val="150000"/>
              </a:lnSpc>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將已加保的志工的保險狀態改為加保後重新匯入保險系統。</a:t>
            </a:r>
          </a:p>
        </p:txBody>
      </p:sp>
      <p:grpSp>
        <p:nvGrpSpPr>
          <p:cNvPr id="35" name="群組 34"/>
          <p:cNvGrpSpPr/>
          <p:nvPr/>
        </p:nvGrpSpPr>
        <p:grpSpPr>
          <a:xfrm>
            <a:off x="6579115" y="3032600"/>
            <a:ext cx="2012089" cy="1328244"/>
            <a:chOff x="6399289" y="3358153"/>
            <a:chExt cx="2012089" cy="1328244"/>
          </a:xfrm>
        </p:grpSpPr>
        <p:sp>
          <p:nvSpPr>
            <p:cNvPr id="36" name="矩形 35"/>
            <p:cNvSpPr/>
            <p:nvPr/>
          </p:nvSpPr>
          <p:spPr>
            <a:xfrm>
              <a:off x="6399289" y="3358153"/>
              <a:ext cx="2012089" cy="861774"/>
            </a:xfrm>
            <a:prstGeom prst="rect">
              <a:avLst/>
            </a:prstGeom>
          </p:spPr>
          <p:txBody>
            <a:bodyPr wrap="none">
              <a:spAutoFit/>
            </a:bodyPr>
            <a:lstStyle/>
            <a:p>
              <a:pPr lvl="0"/>
              <a:r>
                <a:rPr lang="en-US" altLang="zh-TW" sz="5000" b="1" dirty="0">
                  <a:solidFill>
                    <a:schemeClr val="accent5"/>
                  </a:solidFill>
                  <a:latin typeface="微軟正黑體" panose="020B0604030504040204" pitchFamily="34" charset="-120"/>
                  <a:ea typeface="微軟正黑體" panose="020B0604030504040204" pitchFamily="34" charset="-120"/>
                </a:rPr>
                <a:t>3.</a:t>
              </a:r>
              <a:r>
                <a:rPr lang="zh-TW" altLang="en-US" sz="5000" b="1" dirty="0">
                  <a:solidFill>
                    <a:schemeClr val="accent5"/>
                  </a:solidFill>
                  <a:latin typeface="微軟正黑體" panose="020B0604030504040204" pitchFamily="34" charset="-120"/>
                  <a:ea typeface="微軟正黑體" panose="020B0604030504040204" pitchFamily="34" charset="-120"/>
                </a:rPr>
                <a:t>加保</a:t>
              </a:r>
            </a:p>
          </p:txBody>
        </p:sp>
        <p:sp>
          <p:nvSpPr>
            <p:cNvPr id="37" name="矩形 36"/>
            <p:cNvSpPr/>
            <p:nvPr/>
          </p:nvSpPr>
          <p:spPr>
            <a:xfrm>
              <a:off x="6793466" y="4240121"/>
              <a:ext cx="1364476" cy="446276"/>
            </a:xfrm>
            <a:prstGeom prst="rect">
              <a:avLst/>
            </a:prstGeom>
          </p:spPr>
          <p:txBody>
            <a:bodyPr wrap="none">
              <a:spAutoFit/>
            </a:bodyPr>
            <a:lstStyle/>
            <a:p>
              <a:pPr lvl="0"/>
              <a:r>
                <a:rPr lang="zh-TW" altLang="en-US" sz="2300" b="1" dirty="0">
                  <a:solidFill>
                    <a:schemeClr val="tx1">
                      <a:lumMod val="85000"/>
                      <a:lumOff val="15000"/>
                    </a:schemeClr>
                  </a:solidFill>
                  <a:latin typeface="微軟正黑體" panose="020B0604030504040204" pitchFamily="34" charset="-120"/>
                  <a:ea typeface="微軟正黑體" panose="020B0604030504040204" pitchFamily="34" charset="-120"/>
                </a:rPr>
                <a:t>志工加保</a:t>
              </a:r>
              <a:endParaRPr lang="en-US" altLang="zh-TW" sz="23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38" name="向右箭號 37"/>
          <p:cNvSpPr/>
          <p:nvPr/>
        </p:nvSpPr>
        <p:spPr>
          <a:xfrm>
            <a:off x="2901744" y="3301469"/>
            <a:ext cx="338429" cy="32403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右箭號 38"/>
          <p:cNvSpPr/>
          <p:nvPr/>
        </p:nvSpPr>
        <p:spPr>
          <a:xfrm>
            <a:off x="5968794" y="3301469"/>
            <a:ext cx="338429" cy="32403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5" name="圖片 44"/>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6154" y1="23077" x2="36154" y2="23077"/>
                        <a14:foregroundMark x1="64615" y1="23077" x2="64615" y2="23077"/>
                        <a14:foregroundMark x1="48462" y1="64615" x2="48462" y2="64615"/>
                      </a14:backgroundRemoval>
                    </a14:imgEffect>
                  </a14:imgLayer>
                </a14:imgProps>
              </a:ext>
              <a:ext uri="{28A0092B-C50C-407E-A947-70E740481C1C}">
                <a14:useLocalDpi xmlns:a14="http://schemas.microsoft.com/office/drawing/2010/main" val="0"/>
              </a:ext>
            </a:extLst>
          </a:blip>
          <a:stretch>
            <a:fillRect/>
          </a:stretch>
        </p:blipFill>
        <p:spPr>
          <a:xfrm>
            <a:off x="6706018" y="1244230"/>
            <a:ext cx="1758281" cy="1951526"/>
          </a:xfrm>
          <a:prstGeom prst="rect">
            <a:avLst/>
          </a:prstGeom>
        </p:spPr>
      </p:pic>
      <p:pic>
        <p:nvPicPr>
          <p:cNvPr id="2052" name="Picture 4" descr="ãoutput.pngãçåçæå°çµæ"/>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34840" y="1641152"/>
            <a:ext cx="1280169" cy="1280169"/>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ADBB2F78-1F45-4BCF-8A51-476CE52655B8}" type="slidenum">
              <a:rPr lang="zh-TW" altLang="en-US" smtClean="0"/>
              <a:t>37</a:t>
            </a:fld>
            <a:endParaRPr lang="zh-TW" altLang="en-US"/>
          </a:p>
        </p:txBody>
      </p:sp>
    </p:spTree>
    <p:extLst>
      <p:ext uri="{BB962C8B-B14F-4D97-AF65-F5344CB8AC3E}">
        <p14:creationId xmlns:p14="http://schemas.microsoft.com/office/powerpoint/2010/main" val="2361220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 y="1366100"/>
            <a:ext cx="8932238"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志工保險管理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建立名單</a:t>
            </a:r>
            <a:endParaRPr lang="zh-TW" altLang="en-US" sz="11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10242" name="Picture 2" descr="http://volunteer-taoyuan.hamastar.com.tw/images/back-menu-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31" y="5013320"/>
            <a:ext cx="1180649" cy="1296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群組 15"/>
          <p:cNvGrpSpPr/>
          <p:nvPr/>
        </p:nvGrpSpPr>
        <p:grpSpPr>
          <a:xfrm rot="2700000">
            <a:off x="7879445" y="125791"/>
            <a:ext cx="2016000" cy="313200"/>
            <a:chOff x="8015116" y="161187"/>
            <a:chExt cx="2016000" cy="313200"/>
          </a:xfrm>
          <a:solidFill>
            <a:srgbClr val="6E45C1"/>
          </a:solidFill>
        </p:grpSpPr>
        <p:sp>
          <p:nvSpPr>
            <p:cNvPr id="17" name="矩形 16"/>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21" name="矩形 20"/>
          <p:cNvSpPr/>
          <p:nvPr/>
        </p:nvSpPr>
        <p:spPr>
          <a:xfrm>
            <a:off x="3977415" y="2501983"/>
            <a:ext cx="124320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1"/>
          <a:stretch/>
        </p:blipFill>
        <p:spPr bwMode="auto">
          <a:xfrm>
            <a:off x="432494" y="4077072"/>
            <a:ext cx="4238749" cy="1410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直線單箭頭接點 5"/>
          <p:cNvCxnSpPr>
            <a:stCxn id="21" idx="2"/>
          </p:cNvCxnSpPr>
          <p:nvPr/>
        </p:nvCxnSpPr>
        <p:spPr>
          <a:xfrm flipH="1">
            <a:off x="4499993" y="2934031"/>
            <a:ext cx="99025" cy="11430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1305" y="3581734"/>
            <a:ext cx="4570482" cy="369332"/>
          </a:xfrm>
          <a:prstGeom prst="rect">
            <a:avLst/>
          </a:prstGeom>
          <a:noFill/>
        </p:spPr>
        <p:txBody>
          <a:bodyPr wrap="non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新增保單：單筆志工建立至志工保險系統。</a:t>
            </a:r>
          </a:p>
        </p:txBody>
      </p:sp>
      <p:sp>
        <p:nvSpPr>
          <p:cNvPr id="5" name="投影片編號版面配置區 4"/>
          <p:cNvSpPr>
            <a:spLocks noGrp="1"/>
          </p:cNvSpPr>
          <p:nvPr>
            <p:ph type="sldNum" sz="quarter" idx="12"/>
          </p:nvPr>
        </p:nvSpPr>
        <p:spPr/>
        <p:txBody>
          <a:bodyPr/>
          <a:lstStyle/>
          <a:p>
            <a:fld id="{ADBB2F78-1F45-4BCF-8A51-476CE52655B8}" type="slidenum">
              <a:rPr lang="zh-TW" altLang="en-US" smtClean="0"/>
              <a:t>38</a:t>
            </a:fld>
            <a:endParaRPr lang="zh-TW" altLang="en-US"/>
          </a:p>
        </p:txBody>
      </p:sp>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6180" y="1014649"/>
            <a:ext cx="3709614" cy="9234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 name="矩形 29"/>
          <p:cNvSpPr/>
          <p:nvPr/>
        </p:nvSpPr>
        <p:spPr>
          <a:xfrm>
            <a:off x="5220621" y="2501983"/>
            <a:ext cx="855163"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p:cNvSpPr txBox="1"/>
          <p:nvPr/>
        </p:nvSpPr>
        <p:spPr>
          <a:xfrm>
            <a:off x="4671243" y="2934031"/>
            <a:ext cx="4108817" cy="369332"/>
          </a:xfrm>
          <a:prstGeom prst="rect">
            <a:avLst/>
          </a:prstGeom>
          <a:noFill/>
        </p:spPr>
        <p:txBody>
          <a:bodyPr wrap="non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批次加保：挑選多名志工建立保單資料</a:t>
            </a:r>
          </a:p>
        </p:txBody>
      </p:sp>
      <p:cxnSp>
        <p:nvCxnSpPr>
          <p:cNvPr id="32" name="直線單箭頭接點 31"/>
          <p:cNvCxnSpPr>
            <a:endCxn id="4099" idx="2"/>
          </p:cNvCxnSpPr>
          <p:nvPr/>
        </p:nvCxnSpPr>
        <p:spPr>
          <a:xfrm flipH="1" flipV="1">
            <a:off x="5760987" y="1938106"/>
            <a:ext cx="206183" cy="5768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8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志工保險管理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單筆建立名單</a:t>
            </a:r>
            <a:endParaRPr lang="zh-TW" altLang="en-US" sz="1100" b="1" dirty="0">
              <a:solidFill>
                <a:schemeClr val="tx1">
                  <a:lumMod val="75000"/>
                  <a:lumOff val="25000"/>
                </a:schemeClr>
              </a:solidFill>
            </a:endParaRPr>
          </a:p>
        </p:txBody>
      </p:sp>
      <p:sp>
        <p:nvSpPr>
          <p:cNvPr id="7" name="矩形 6"/>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1" name="群組 10"/>
          <p:cNvGrpSpPr/>
          <p:nvPr/>
        </p:nvGrpSpPr>
        <p:grpSpPr>
          <a:xfrm rot="2700000">
            <a:off x="7879445" y="125791"/>
            <a:ext cx="2016000" cy="313200"/>
            <a:chOff x="8015116" y="161187"/>
            <a:chExt cx="2016000" cy="313200"/>
          </a:xfrm>
          <a:solidFill>
            <a:srgbClr val="6E45C1"/>
          </a:solidFill>
        </p:grpSpPr>
        <p:sp>
          <p:nvSpPr>
            <p:cNvPr id="12" name="矩形 1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矩形 12"/>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1"/>
          <a:stretch/>
        </p:blipFill>
        <p:spPr bwMode="auto">
          <a:xfrm>
            <a:off x="287521" y="1282607"/>
            <a:ext cx="8505994" cy="282994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5" name="橢圓 14"/>
          <p:cNvSpPr/>
          <p:nvPr/>
        </p:nvSpPr>
        <p:spPr>
          <a:xfrm>
            <a:off x="174339" y="1772816"/>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9" name="橢圓 18"/>
          <p:cNvSpPr/>
          <p:nvPr/>
        </p:nvSpPr>
        <p:spPr>
          <a:xfrm>
            <a:off x="3863605" y="3480100"/>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5" name="矩形 4"/>
          <p:cNvSpPr/>
          <p:nvPr/>
        </p:nvSpPr>
        <p:spPr>
          <a:xfrm>
            <a:off x="4622244" y="2190827"/>
            <a:ext cx="3577080" cy="396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244" y="2852936"/>
            <a:ext cx="3851920" cy="759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1" name="直線單箭頭接點 20"/>
          <p:cNvCxnSpPr/>
          <p:nvPr/>
        </p:nvCxnSpPr>
        <p:spPr>
          <a:xfrm>
            <a:off x="6444208" y="2586872"/>
            <a:ext cx="432048" cy="41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5272409" y="3710142"/>
            <a:ext cx="3877985" cy="369332"/>
          </a:xfrm>
          <a:prstGeom prst="rect">
            <a:avLst/>
          </a:prstGeom>
          <a:noFill/>
        </p:spPr>
        <p:txBody>
          <a:bodyPr wrap="non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點擊後則連結至運單加入志工頁面。</a:t>
            </a:r>
          </a:p>
        </p:txBody>
      </p:sp>
      <p:sp>
        <p:nvSpPr>
          <p:cNvPr id="25" name="文字方塊 24"/>
          <p:cNvSpPr txBox="1"/>
          <p:nvPr/>
        </p:nvSpPr>
        <p:spPr>
          <a:xfrm>
            <a:off x="346050" y="4365104"/>
            <a:ext cx="8388935" cy="1754326"/>
          </a:xfrm>
          <a:prstGeom prst="rect">
            <a:avLst/>
          </a:prstGeom>
          <a:noFill/>
        </p:spPr>
        <p:txBody>
          <a:bodyPr wrap="square" rtlCol="0">
            <a:spAutoFit/>
          </a:bodyPr>
          <a:lstStyle/>
          <a:p>
            <a:pPr>
              <a:lnSpc>
                <a:spcPct val="150000"/>
              </a:lnSpc>
            </a:pPr>
            <a:r>
              <a:rPr lang="en-US" altLang="zh-TW" b="1" dirty="0">
                <a:solidFill>
                  <a:srgbClr val="0000FF"/>
                </a:solidFill>
                <a:latin typeface="微軟正黑體" panose="020B0604030504040204" pitchFamily="34" charset="-120"/>
                <a:ea typeface="微軟正黑體" panose="020B0604030504040204" pitchFamily="34" charset="-120"/>
              </a:rPr>
              <a:t>1.</a:t>
            </a:r>
            <a:r>
              <a:rPr lang="zh-TW" altLang="en-US" b="1" dirty="0">
                <a:solidFill>
                  <a:srgbClr val="0000FF"/>
                </a:solidFill>
                <a:latin typeface="微軟正黑體" panose="020B0604030504040204" pitchFamily="34" charset="-120"/>
                <a:ea typeface="微軟正黑體" panose="020B0604030504040204" pitchFamily="34" charset="-120"/>
              </a:rPr>
              <a:t>運用單位名稱：先選取目前欲匯入的是哪個運用單位的志工。</a:t>
            </a:r>
            <a:endParaRPr lang="en-US" altLang="zh-TW" b="1" dirty="0">
              <a:solidFill>
                <a:srgbClr val="0000FF"/>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00FF"/>
                </a:solidFill>
                <a:latin typeface="微軟正黑體" panose="020B0604030504040204" pitchFamily="34" charset="-120"/>
                <a:ea typeface="微軟正黑體" panose="020B0604030504040204" pitchFamily="34" charset="-120"/>
              </a:rPr>
              <a:t>2.</a:t>
            </a:r>
            <a:r>
              <a:rPr lang="zh-TW" altLang="en-US" b="1" dirty="0">
                <a:solidFill>
                  <a:srgbClr val="0000FF"/>
                </a:solidFill>
                <a:latin typeface="微軟正黑體" panose="020B0604030504040204" pitchFamily="34" charset="-120"/>
                <a:ea typeface="微軟正黑體" panose="020B0604030504040204" pitchFamily="34" charset="-120"/>
              </a:rPr>
              <a:t>身分證字號：選取該運用單位底下志工的身分證字號後則會自動帶入該志工姓名、紀錄冊號、生日，可進行身分辨識。</a:t>
            </a:r>
            <a:endParaRPr lang="en-US" altLang="zh-TW" b="1" dirty="0">
              <a:solidFill>
                <a:srgbClr val="0000FF"/>
              </a:solidFill>
              <a:latin typeface="微軟正黑體" panose="020B0604030504040204" pitchFamily="34" charset="-120"/>
              <a:ea typeface="微軟正黑體" panose="020B0604030504040204" pitchFamily="34" charset="-120"/>
            </a:endParaRPr>
          </a:p>
          <a:p>
            <a:pPr>
              <a:lnSpc>
                <a:spcPct val="150000"/>
              </a:lnSpc>
            </a:pPr>
            <a:r>
              <a:rPr lang="en-US" altLang="zh-TW" b="1" dirty="0">
                <a:solidFill>
                  <a:srgbClr val="0000FF"/>
                </a:solidFill>
                <a:latin typeface="微軟正黑體" panose="020B0604030504040204" pitchFamily="34" charset="-120"/>
                <a:ea typeface="微軟正黑體" panose="020B0604030504040204" pitchFamily="34" charset="-120"/>
              </a:rPr>
              <a:t>3.</a:t>
            </a:r>
            <a:r>
              <a:rPr lang="zh-TW" altLang="en-US" b="1" dirty="0">
                <a:solidFill>
                  <a:srgbClr val="0000FF"/>
                </a:solidFill>
                <a:latin typeface="微軟正黑體" panose="020B0604030504040204" pitchFamily="34" charset="-120"/>
                <a:ea typeface="微軟正黑體" panose="020B0604030504040204" pitchFamily="34" charset="-120"/>
              </a:rPr>
              <a:t>新增：確定為該志工後，點擊「新增」即可將該志工建立至保險系統。</a:t>
            </a:r>
          </a:p>
        </p:txBody>
      </p:sp>
      <p:sp>
        <p:nvSpPr>
          <p:cNvPr id="22" name="矩形 21"/>
          <p:cNvSpPr/>
          <p:nvPr/>
        </p:nvSpPr>
        <p:spPr>
          <a:xfrm>
            <a:off x="330926" y="2238103"/>
            <a:ext cx="3377231" cy="1472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174339" y="2190828"/>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7" name="投影片編號版面配置區 16"/>
          <p:cNvSpPr>
            <a:spLocks noGrp="1"/>
          </p:cNvSpPr>
          <p:nvPr>
            <p:ph type="sldNum" sz="quarter" idx="12"/>
          </p:nvPr>
        </p:nvSpPr>
        <p:spPr/>
        <p:txBody>
          <a:bodyPr/>
          <a:lstStyle/>
          <a:p>
            <a:fld id="{ADBB2F78-1F45-4BCF-8A51-476CE52655B8}" type="slidenum">
              <a:rPr lang="zh-TW" altLang="en-US" smtClean="0"/>
              <a:t>39</a:t>
            </a:fld>
            <a:endParaRPr lang="zh-TW" altLang="en-US"/>
          </a:p>
        </p:txBody>
      </p:sp>
    </p:spTree>
    <p:extLst>
      <p:ext uri="{BB962C8B-B14F-4D97-AF65-F5344CB8AC3E}">
        <p14:creationId xmlns:p14="http://schemas.microsoft.com/office/powerpoint/2010/main" val="38944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p:grpSpPr>
        <p:sp>
          <p:nvSpPr>
            <p:cNvPr id="22" name="矩形 21"/>
            <p:cNvSpPr/>
            <p:nvPr/>
          </p:nvSpPr>
          <p:spPr>
            <a:xfrm>
              <a:off x="8015116" y="161187"/>
              <a:ext cx="2016000" cy="31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821572"/>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操作流程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志工事務</a:t>
            </a:r>
            <a:endParaRPr lang="zh-TW" altLang="en-US" sz="2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矩形 1"/>
          <p:cNvSpPr/>
          <p:nvPr/>
        </p:nvSpPr>
        <p:spPr>
          <a:xfrm>
            <a:off x="293097" y="1556792"/>
            <a:ext cx="8383359" cy="623248"/>
          </a:xfrm>
          <a:prstGeom prst="rect">
            <a:avLst/>
          </a:prstGeom>
        </p:spPr>
        <p:txBody>
          <a:bodyPr wrap="square">
            <a:spAutoFit/>
          </a:bodyPr>
          <a:lstStyle/>
          <a:p>
            <a:pPr>
              <a:lnSpc>
                <a:spcPct val="150000"/>
              </a:lnSpc>
            </a:pPr>
            <a:r>
              <a:rPr lang="en-US" altLang="zh-TW" sz="2300" b="1">
                <a:solidFill>
                  <a:schemeClr val="accent5"/>
                </a:solidFill>
                <a:latin typeface="微軟正黑體" panose="020B0604030504040204" pitchFamily="34" charset="-120"/>
                <a:ea typeface="微軟正黑體" panose="020B0604030504040204" pitchFamily="34" charset="-120"/>
              </a:rPr>
              <a:t>※</a:t>
            </a:r>
            <a:r>
              <a:rPr lang="zh-TW" altLang="en-US" sz="2300" b="1">
                <a:solidFill>
                  <a:schemeClr val="accent5"/>
                </a:solidFill>
                <a:latin typeface="微軟正黑體" panose="020B0604030504040204" pitchFamily="34" charset="-120"/>
                <a:ea typeface="微軟正黑體" panose="020B0604030504040204" pitchFamily="34" charset="-120"/>
              </a:rPr>
              <a:t>志工事務作業流程目的：</a:t>
            </a:r>
            <a:endParaRPr lang="en-US" altLang="zh-TW" sz="2300" b="1">
              <a:solidFill>
                <a:schemeClr val="accent5"/>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85193" y="2252423"/>
            <a:ext cx="8291261" cy="923330"/>
          </a:xfrm>
          <a:prstGeom prst="rect">
            <a:avLst/>
          </a:prstGeom>
        </p:spPr>
        <p:txBody>
          <a:bodyPr wrap="square">
            <a:spAutoFit/>
          </a:bodyPr>
          <a:lstStyle/>
          <a:p>
            <a:pPr indent="457200">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志工事務主要目的在於運用單位、志工團隊與個人志工的</a:t>
            </a:r>
            <a:r>
              <a:rPr lang="zh-TW" altLang="en-US" b="1">
                <a:solidFill>
                  <a:srgbClr val="FF0000"/>
                </a:solidFill>
                <a:latin typeface="微軟正黑體" panose="020B0604030504040204" pitchFamily="34" charset="-120"/>
                <a:ea typeface="微軟正黑體" panose="020B0604030504040204" pitchFamily="34" charset="-120"/>
              </a:rPr>
              <a:t>有效管理</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，進而達到志工招募相關行政作業</a:t>
            </a:r>
            <a:r>
              <a:rPr lang="zh-TW" altLang="en-US" b="1">
                <a:solidFill>
                  <a:srgbClr val="FF0000"/>
                </a:solidFill>
                <a:latin typeface="微軟正黑體" panose="020B0604030504040204" pitchFamily="34" charset="-120"/>
                <a:ea typeface="微軟正黑體" panose="020B0604030504040204" pitchFamily="34" charset="-120"/>
              </a:rPr>
              <a:t>成效最佳化</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93097" y="3313154"/>
            <a:ext cx="8383358" cy="623248"/>
          </a:xfrm>
          <a:prstGeom prst="rect">
            <a:avLst/>
          </a:prstGeom>
        </p:spPr>
        <p:txBody>
          <a:bodyPr wrap="square">
            <a:spAutoFit/>
          </a:bodyPr>
          <a:lstStyle/>
          <a:p>
            <a:pPr>
              <a:lnSpc>
                <a:spcPct val="150000"/>
              </a:lnSpc>
            </a:pPr>
            <a:r>
              <a:rPr lang="en-US" altLang="zh-TW" sz="2300" b="1">
                <a:solidFill>
                  <a:schemeClr val="accent5"/>
                </a:solidFill>
                <a:latin typeface="微軟正黑體" panose="020B0604030504040204" pitchFamily="34" charset="-120"/>
                <a:ea typeface="微軟正黑體" panose="020B0604030504040204" pitchFamily="34" charset="-120"/>
              </a:rPr>
              <a:t>※</a:t>
            </a:r>
            <a:r>
              <a:rPr lang="zh-TW" altLang="en-US" sz="2300" b="1">
                <a:solidFill>
                  <a:schemeClr val="accent5"/>
                </a:solidFill>
                <a:latin typeface="微軟正黑體" panose="020B0604030504040204" pitchFamily="34" charset="-120"/>
                <a:ea typeface="微軟正黑體" panose="020B0604030504040204" pitchFamily="34" charset="-120"/>
              </a:rPr>
              <a:t>志工事務操作將根據以下流程進行教學：</a:t>
            </a:r>
            <a:endParaRPr lang="en-US" altLang="zh-TW" sz="2300" b="1">
              <a:solidFill>
                <a:schemeClr val="accent5"/>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85192" y="4073802"/>
            <a:ext cx="8291263" cy="869854"/>
          </a:xfrm>
          <a:prstGeom prst="rect">
            <a:avLst/>
          </a:prstGeom>
        </p:spPr>
        <p:txBody>
          <a:bodyPr wrap="square">
            <a:spAutoFit/>
          </a:bodyPr>
          <a:lstStyle/>
          <a:p>
            <a:pPr indent="457200">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志工資料管理 ➜ 志工保險管理 ➜ 半年報</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年度成果報 ➜</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 </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召募</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媒合</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系統 ➜ 教育訓練系統 ➜ 志工差勤管理 ➜ 資源補給站</a:t>
            </a: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4</a:t>
            </a:fld>
            <a:endParaRPr lang="zh-TW" altLang="en-US"/>
          </a:p>
        </p:txBody>
      </p:sp>
    </p:spTree>
    <p:extLst>
      <p:ext uri="{BB962C8B-B14F-4D97-AF65-F5344CB8AC3E}">
        <p14:creationId xmlns:p14="http://schemas.microsoft.com/office/powerpoint/2010/main" val="2803141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志工保險管理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多筆建立名單</a:t>
            </a:r>
            <a:endParaRPr lang="zh-TW" altLang="en-US" sz="1100" b="1" dirty="0">
              <a:solidFill>
                <a:schemeClr val="tx1">
                  <a:lumMod val="75000"/>
                  <a:lumOff val="25000"/>
                </a:schemeClr>
              </a:solidFill>
            </a:endParaRPr>
          </a:p>
        </p:txBody>
      </p:sp>
      <p:sp>
        <p:nvSpPr>
          <p:cNvPr id="7" name="矩形 6"/>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1" name="群組 10"/>
          <p:cNvGrpSpPr/>
          <p:nvPr/>
        </p:nvGrpSpPr>
        <p:grpSpPr>
          <a:xfrm rot="2700000">
            <a:off x="7879445" y="125791"/>
            <a:ext cx="2016000" cy="313200"/>
            <a:chOff x="8015116" y="161187"/>
            <a:chExt cx="2016000" cy="313200"/>
          </a:xfrm>
          <a:solidFill>
            <a:srgbClr val="6E45C1"/>
          </a:solidFill>
        </p:grpSpPr>
        <p:sp>
          <p:nvSpPr>
            <p:cNvPr id="12" name="矩形 1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矩形 12"/>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24" y="1497558"/>
            <a:ext cx="8388932" cy="156339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542" y="3181183"/>
            <a:ext cx="7909392" cy="20582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矩形 1"/>
          <p:cNvSpPr/>
          <p:nvPr/>
        </p:nvSpPr>
        <p:spPr>
          <a:xfrm>
            <a:off x="372362" y="2577678"/>
            <a:ext cx="951341" cy="391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p:nvPr/>
        </p:nvCxnSpPr>
        <p:spPr>
          <a:xfrm>
            <a:off x="899592" y="2969659"/>
            <a:ext cx="508949" cy="666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72362" y="1929607"/>
            <a:ext cx="340755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a:stCxn id="20" idx="1"/>
          </p:cNvCxnSpPr>
          <p:nvPr/>
        </p:nvCxnSpPr>
        <p:spPr>
          <a:xfrm flipH="1">
            <a:off x="2411760" y="1377456"/>
            <a:ext cx="788573" cy="4847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3200333" y="1054290"/>
            <a:ext cx="3330369" cy="646331"/>
          </a:xfrm>
          <a:prstGeom prst="rect">
            <a:avLst/>
          </a:prstGeom>
          <a:noFill/>
        </p:spPr>
        <p:txBody>
          <a:bodyPr wrap="squar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選擇運用單位：先選取目前欲匯入的是哪個運用單位的志工。</a:t>
            </a:r>
          </a:p>
        </p:txBody>
      </p:sp>
      <p:sp>
        <p:nvSpPr>
          <p:cNvPr id="21" name="橢圓 20"/>
          <p:cNvSpPr/>
          <p:nvPr/>
        </p:nvSpPr>
        <p:spPr>
          <a:xfrm>
            <a:off x="174339" y="1641574"/>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22" name="橢圓 21"/>
          <p:cNvSpPr/>
          <p:nvPr/>
        </p:nvSpPr>
        <p:spPr>
          <a:xfrm>
            <a:off x="174339" y="2886899"/>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25" name="矩形 24"/>
          <p:cNvSpPr/>
          <p:nvPr/>
        </p:nvSpPr>
        <p:spPr>
          <a:xfrm>
            <a:off x="372362" y="2234407"/>
            <a:ext cx="340755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1323703" y="2577678"/>
            <a:ext cx="931818" cy="391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 name="直線單箭頭接點 27"/>
          <p:cNvCxnSpPr>
            <a:stCxn id="27" idx="3"/>
          </p:cNvCxnSpPr>
          <p:nvPr/>
        </p:nvCxnSpPr>
        <p:spPr>
          <a:xfrm flipV="1">
            <a:off x="2255521" y="2522439"/>
            <a:ext cx="2460495" cy="2512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3779912" y="2378423"/>
            <a:ext cx="936104"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橢圓 31"/>
          <p:cNvSpPr/>
          <p:nvPr/>
        </p:nvSpPr>
        <p:spPr>
          <a:xfrm>
            <a:off x="174339" y="2190213"/>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33" name="文字方塊 32"/>
          <p:cNvSpPr txBox="1"/>
          <p:nvPr/>
        </p:nvSpPr>
        <p:spPr>
          <a:xfrm>
            <a:off x="4644008" y="2116013"/>
            <a:ext cx="4302918" cy="923330"/>
          </a:xfrm>
          <a:prstGeom prst="rect">
            <a:avLst/>
          </a:prstGeom>
          <a:noFill/>
        </p:spPr>
        <p:txBody>
          <a:bodyPr wrap="squar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上傳檔案</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開始匯入：先選取已填寫完的清單</a:t>
            </a:r>
            <a:r>
              <a:rPr lang="en-US" altLang="zh-TW" b="1" dirty="0">
                <a:solidFill>
                  <a:srgbClr val="0000FF"/>
                </a:solidFill>
                <a:latin typeface="微軟正黑體" panose="020B0604030504040204" pitchFamily="34" charset="-120"/>
                <a:ea typeface="微軟正黑體" panose="020B0604030504040204" pitchFamily="34" charset="-120"/>
              </a:rPr>
              <a:t>(insuranceType.xlsx)</a:t>
            </a:r>
            <a:r>
              <a:rPr lang="zh-TW" altLang="en-US" b="1" dirty="0">
                <a:solidFill>
                  <a:srgbClr val="0000FF"/>
                </a:solidFill>
                <a:latin typeface="微軟正黑體" panose="020B0604030504040204" pitchFamily="34" charset="-120"/>
                <a:ea typeface="微軟正黑體" panose="020B0604030504040204" pitchFamily="34" charset="-120"/>
              </a:rPr>
              <a:t>後，點擊「開始匯入」即可將多筆名單建立至保險系統。</a:t>
            </a:r>
          </a:p>
        </p:txBody>
      </p:sp>
      <p:sp>
        <p:nvSpPr>
          <p:cNvPr id="34" name="文字方塊 33"/>
          <p:cNvSpPr txBox="1"/>
          <p:nvPr/>
        </p:nvSpPr>
        <p:spPr>
          <a:xfrm>
            <a:off x="1109542" y="5330853"/>
            <a:ext cx="5304175" cy="923330"/>
          </a:xfrm>
          <a:prstGeom prst="rect">
            <a:avLst/>
          </a:prstGeom>
          <a:noFill/>
        </p:spPr>
        <p:txBody>
          <a:bodyPr wrap="squar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下載範例：系統提供多筆名單匯入所需飯裡檔案</a:t>
            </a:r>
            <a:r>
              <a:rPr lang="en-US" altLang="zh-TW" b="1" dirty="0">
                <a:solidFill>
                  <a:srgbClr val="0000FF"/>
                </a:solidFill>
                <a:latin typeface="微軟正黑體" panose="020B0604030504040204" pitchFamily="34" charset="-120"/>
                <a:ea typeface="微軟正黑體" panose="020B0604030504040204" pitchFamily="34" charset="-120"/>
              </a:rPr>
              <a:t>(insuranceType.xlsx)</a:t>
            </a:r>
            <a:r>
              <a:rPr lang="zh-TW" altLang="en-US" b="1" dirty="0">
                <a:solidFill>
                  <a:srgbClr val="0000FF"/>
                </a:solidFill>
                <a:latin typeface="微軟正黑體" panose="020B0604030504040204" pitchFamily="34" charset="-120"/>
                <a:ea typeface="微軟正黑體" panose="020B0604030504040204" pitchFamily="34" charset="-120"/>
              </a:rPr>
              <a:t>，點擊「下載範例」進行下載，根據範例檔欄位依序填寫即可。</a:t>
            </a:r>
          </a:p>
        </p:txBody>
      </p:sp>
      <p:sp>
        <p:nvSpPr>
          <p:cNvPr id="16" name="投影片編號版面配置區 15"/>
          <p:cNvSpPr>
            <a:spLocks noGrp="1"/>
          </p:cNvSpPr>
          <p:nvPr>
            <p:ph type="sldNum" sz="quarter" idx="12"/>
          </p:nvPr>
        </p:nvSpPr>
        <p:spPr/>
        <p:txBody>
          <a:bodyPr/>
          <a:lstStyle/>
          <a:p>
            <a:fld id="{ADBB2F78-1F45-4BCF-8A51-476CE52655B8}" type="slidenum">
              <a:rPr lang="zh-TW" altLang="en-US" smtClean="0"/>
              <a:t>40</a:t>
            </a:fld>
            <a:endParaRPr lang="zh-TW" altLang="en-US"/>
          </a:p>
        </p:txBody>
      </p:sp>
    </p:spTree>
    <p:extLst>
      <p:ext uri="{BB962C8B-B14F-4D97-AF65-F5344CB8AC3E}">
        <p14:creationId xmlns:p14="http://schemas.microsoft.com/office/powerpoint/2010/main" val="4115799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5959"/>
            <a:ext cx="9081342" cy="222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5919"/>
          <a:stretch/>
        </p:blipFill>
        <p:spPr bwMode="auto">
          <a:xfrm>
            <a:off x="261594" y="4039489"/>
            <a:ext cx="5521804" cy="19577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矩形 5"/>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志工保險管理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匯出名單與加保</a:t>
            </a:r>
            <a:endParaRPr lang="zh-TW" altLang="en-US" sz="1100" b="1" dirty="0">
              <a:solidFill>
                <a:schemeClr val="tx1">
                  <a:lumMod val="75000"/>
                  <a:lumOff val="25000"/>
                </a:schemeClr>
              </a:solidFill>
            </a:endParaRPr>
          </a:p>
        </p:txBody>
      </p:sp>
      <p:sp>
        <p:nvSpPr>
          <p:cNvPr id="7" name="矩形 6"/>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1" name="群組 10"/>
          <p:cNvGrpSpPr/>
          <p:nvPr/>
        </p:nvGrpSpPr>
        <p:grpSpPr>
          <a:xfrm rot="2700000">
            <a:off x="7879445" y="125791"/>
            <a:ext cx="2016000" cy="313200"/>
            <a:chOff x="8015116" y="161187"/>
            <a:chExt cx="2016000" cy="313200"/>
          </a:xfrm>
          <a:solidFill>
            <a:srgbClr val="6E45C1"/>
          </a:solidFill>
        </p:grpSpPr>
        <p:sp>
          <p:nvSpPr>
            <p:cNvPr id="12" name="矩形 1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矩形 12"/>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2" name="矩形 1"/>
          <p:cNvSpPr/>
          <p:nvPr/>
        </p:nvSpPr>
        <p:spPr>
          <a:xfrm>
            <a:off x="7236296" y="2315071"/>
            <a:ext cx="1845046" cy="421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61594" y="2366880"/>
            <a:ext cx="4631688" cy="369332"/>
          </a:xfrm>
          <a:prstGeom prst="rect">
            <a:avLst/>
          </a:prstGeom>
          <a:noFill/>
        </p:spPr>
        <p:txBody>
          <a:bodyPr wrap="squar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先搜尋目前欲匯出的是哪個運用單位的志工。</a:t>
            </a:r>
          </a:p>
        </p:txBody>
      </p:sp>
      <p:sp>
        <p:nvSpPr>
          <p:cNvPr id="17" name="橢圓 16"/>
          <p:cNvSpPr/>
          <p:nvPr/>
        </p:nvSpPr>
        <p:spPr>
          <a:xfrm>
            <a:off x="8448101" y="1880211"/>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3" name="矩形 2"/>
          <p:cNvSpPr/>
          <p:nvPr/>
        </p:nvSpPr>
        <p:spPr>
          <a:xfrm>
            <a:off x="549843" y="1839596"/>
            <a:ext cx="6419055" cy="436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174339" y="1443551"/>
            <a:ext cx="396045" cy="39604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cxnSp>
        <p:nvCxnSpPr>
          <p:cNvPr id="18" name="直線單箭頭接點 17"/>
          <p:cNvCxnSpPr/>
          <p:nvPr/>
        </p:nvCxnSpPr>
        <p:spPr>
          <a:xfrm flipV="1">
            <a:off x="2631432" y="2210453"/>
            <a:ext cx="0" cy="2092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a:off x="3851920" y="2852936"/>
            <a:ext cx="3816424" cy="1368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299369" y="5001419"/>
            <a:ext cx="281781" cy="958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1673225" y="4999039"/>
            <a:ext cx="411633" cy="96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2165351" y="4997449"/>
            <a:ext cx="342899" cy="977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737096" y="4989321"/>
            <a:ext cx="185241" cy="975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5519813" y="5040734"/>
            <a:ext cx="230112" cy="858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755576" y="3441502"/>
            <a:ext cx="287796" cy="347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1403276" y="3680460"/>
            <a:ext cx="433144" cy="99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2301240" y="3441502"/>
            <a:ext cx="617220" cy="347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3147060" y="3441502"/>
            <a:ext cx="685800" cy="347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文字方塊 39"/>
          <p:cNvSpPr txBox="1"/>
          <p:nvPr/>
        </p:nvSpPr>
        <p:spPr>
          <a:xfrm>
            <a:off x="5802176" y="4039489"/>
            <a:ext cx="3170867" cy="2031325"/>
          </a:xfrm>
          <a:prstGeom prst="rect">
            <a:avLst/>
          </a:prstGeom>
          <a:noFill/>
        </p:spPr>
        <p:txBody>
          <a:bodyPr wrap="square" rtlCol="0">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完成運單志工搜尋後，點擊「匯出」即可將該運單已建立之名單匯出「保險名單運單名稱修改</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當天日期</a:t>
            </a:r>
            <a:r>
              <a:rPr lang="en-US" altLang="zh-TW" b="1" dirty="0">
                <a:solidFill>
                  <a:srgbClr val="0000FF"/>
                </a:solidFill>
                <a:latin typeface="微軟正黑體" panose="020B0604030504040204" pitchFamily="34" charset="-120"/>
                <a:ea typeface="微軟正黑體" panose="020B0604030504040204" pitchFamily="34" charset="-120"/>
              </a:rPr>
              <a:t>).</a:t>
            </a:r>
            <a:r>
              <a:rPr lang="en-US" altLang="zh-TW" b="1" dirty="0" err="1">
                <a:solidFill>
                  <a:srgbClr val="0000FF"/>
                </a:solidFill>
                <a:latin typeface="微軟正黑體" panose="020B0604030504040204" pitchFamily="34" charset="-120"/>
                <a:ea typeface="微軟正黑體" panose="020B0604030504040204" pitchFamily="34" charset="-120"/>
              </a:rPr>
              <a:t>xlsx</a:t>
            </a:r>
            <a:r>
              <a:rPr lang="zh-TW" altLang="en-US" b="1" dirty="0">
                <a:solidFill>
                  <a:srgbClr val="0000FF"/>
                </a:solidFill>
                <a:latin typeface="微軟正黑體" panose="020B0604030504040204" pitchFamily="34" charset="-120"/>
                <a:ea typeface="微軟正黑體" panose="020B0604030504040204" pitchFamily="34" charset="-120"/>
              </a:rPr>
              <a:t>」，即可按照名單協助加保並將狀態代碼回填至狀態欄後重新匯入即可更新志工加保狀態。</a:t>
            </a:r>
          </a:p>
        </p:txBody>
      </p:sp>
      <p:sp>
        <p:nvSpPr>
          <p:cNvPr id="22" name="投影片編號版面配置區 21"/>
          <p:cNvSpPr>
            <a:spLocks noGrp="1"/>
          </p:cNvSpPr>
          <p:nvPr>
            <p:ph type="sldNum" sz="quarter" idx="12"/>
          </p:nvPr>
        </p:nvSpPr>
        <p:spPr/>
        <p:txBody>
          <a:bodyPr/>
          <a:lstStyle/>
          <a:p>
            <a:fld id="{ADBB2F78-1F45-4BCF-8A51-476CE52655B8}" type="slidenum">
              <a:rPr lang="zh-TW" altLang="en-US" smtClean="0"/>
              <a:t>41</a:t>
            </a:fld>
            <a:endParaRPr lang="zh-TW" altLang="en-US"/>
          </a:p>
        </p:txBody>
      </p:sp>
    </p:spTree>
    <p:extLst>
      <p:ext uri="{BB962C8B-B14F-4D97-AF65-F5344CB8AC3E}">
        <p14:creationId xmlns:p14="http://schemas.microsoft.com/office/powerpoint/2010/main" val="422202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4" name="矩形 13"/>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半年報</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年度成果報</a:t>
            </a:r>
            <a:endPar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15" name="群組 14"/>
          <p:cNvGrpSpPr/>
          <p:nvPr/>
        </p:nvGrpSpPr>
        <p:grpSpPr>
          <a:xfrm rot="2700000">
            <a:off x="7879445" y="125791"/>
            <a:ext cx="2016000" cy="313200"/>
            <a:chOff x="8015116" y="161187"/>
            <a:chExt cx="2016000" cy="313200"/>
          </a:xfrm>
          <a:solidFill>
            <a:schemeClr val="accent3"/>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2" name="投影片編號版面配置區 1"/>
          <p:cNvSpPr>
            <a:spLocks noGrp="1"/>
          </p:cNvSpPr>
          <p:nvPr>
            <p:ph type="sldNum" sz="quarter" idx="12"/>
          </p:nvPr>
        </p:nvSpPr>
        <p:spPr/>
        <p:txBody>
          <a:bodyPr/>
          <a:lstStyle/>
          <a:p>
            <a:fld id="{ADBB2F78-1F45-4BCF-8A51-476CE52655B8}" type="slidenum">
              <a:rPr lang="zh-TW" altLang="en-US" smtClean="0"/>
              <a:t>42</a:t>
            </a:fld>
            <a:endParaRPr lang="zh-TW" altLang="en-US"/>
          </a:p>
        </p:txBody>
      </p:sp>
      <p:cxnSp>
        <p:nvCxnSpPr>
          <p:cNvPr id="19" name="直線接點 18"/>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圖片 17"/>
          <p:cNvPicPr>
            <a:picLocks noChangeAspect="1"/>
          </p:cNvPicPr>
          <p:nvPr/>
        </p:nvPicPr>
        <p:blipFill>
          <a:blip r:embed="rId4"/>
          <a:stretch>
            <a:fillRect/>
          </a:stretch>
        </p:blipFill>
        <p:spPr>
          <a:xfrm>
            <a:off x="429512" y="1292004"/>
            <a:ext cx="7634436" cy="5031787"/>
          </a:xfrm>
          <a:prstGeom prst="rect">
            <a:avLst/>
          </a:prstGeom>
        </p:spPr>
      </p:pic>
      <p:sp>
        <p:nvSpPr>
          <p:cNvPr id="20" name="矩形 19"/>
          <p:cNvSpPr/>
          <p:nvPr/>
        </p:nvSpPr>
        <p:spPr>
          <a:xfrm>
            <a:off x="1907704" y="2985318"/>
            <a:ext cx="1565153"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25924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3"/>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821572"/>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操作流程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半年報</a:t>
            </a:r>
            <a:r>
              <a:rPr lang="en-US" altLang="zh-TW" sz="2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年度成果報</a:t>
            </a:r>
            <a:endParaRPr lang="zh-TW" altLang="en-US" sz="26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1" name="矩形 10"/>
          <p:cNvSpPr/>
          <p:nvPr/>
        </p:nvSpPr>
        <p:spPr>
          <a:xfrm>
            <a:off x="365104" y="1556792"/>
            <a:ext cx="8383359" cy="623248"/>
          </a:xfrm>
          <a:prstGeom prst="rect">
            <a:avLst/>
          </a:prstGeom>
        </p:spPr>
        <p:txBody>
          <a:bodyPr wrap="square">
            <a:spAutoFit/>
          </a:bodyPr>
          <a:lstStyle/>
          <a:p>
            <a:pPr>
              <a:lnSpc>
                <a:spcPct val="150000"/>
              </a:lnSpc>
            </a:pPr>
            <a:r>
              <a:rPr lang="en-US" altLang="zh-TW" sz="2300" b="1" dirty="0">
                <a:solidFill>
                  <a:schemeClr val="accent5"/>
                </a:solidFill>
                <a:latin typeface="微軟正黑體" panose="020B0604030504040204" pitchFamily="34" charset="-120"/>
                <a:ea typeface="微軟正黑體" panose="020B0604030504040204" pitchFamily="34" charset="-120"/>
              </a:rPr>
              <a:t>※</a:t>
            </a:r>
            <a:r>
              <a:rPr lang="zh-TW" altLang="en-US" sz="2300" b="1" dirty="0">
                <a:solidFill>
                  <a:schemeClr val="accent5"/>
                </a:solidFill>
                <a:latin typeface="微軟正黑體" panose="020B0604030504040204" pitchFamily="34" charset="-120"/>
                <a:ea typeface="微軟正黑體" panose="020B0604030504040204" pitchFamily="34" charset="-120"/>
              </a:rPr>
              <a:t>年度成果報告作業流程目的：</a:t>
            </a:r>
            <a:endParaRPr lang="en-US" altLang="zh-TW" sz="2300" b="1" dirty="0">
              <a:solidFill>
                <a:schemeClr val="accent5"/>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57200" y="2252423"/>
            <a:ext cx="8291261" cy="923330"/>
          </a:xfrm>
          <a:prstGeom prst="rect">
            <a:avLst/>
          </a:prstGeom>
        </p:spPr>
        <p:txBody>
          <a:bodyPr wrap="square">
            <a:spAutoFit/>
          </a:bodyPr>
          <a:lstStyle/>
          <a:p>
            <a:pPr indent="457200">
              <a:lnSpc>
                <a:spcPct val="150000"/>
              </a:lnSpc>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年度成果報告主要目的在於服務成果、半年報</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年報、活動集錦的有效</a:t>
            </a:r>
            <a:r>
              <a:rPr lang="zh-TW" altLang="en-US" dirty="0">
                <a:solidFill>
                  <a:srgbClr val="FF0000"/>
                </a:solidFill>
                <a:latin typeface="微軟正黑體" panose="020B0604030504040204" pitchFamily="34" charset="-120"/>
                <a:ea typeface="微軟正黑體" panose="020B0604030504040204" pitchFamily="34" charset="-120"/>
              </a:rPr>
              <a:t>紀錄彙整</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與資料編輯，進而達到年度成果報告相關行政作業</a:t>
            </a:r>
            <a:r>
              <a:rPr lang="zh-TW" altLang="en-US" dirty="0">
                <a:solidFill>
                  <a:srgbClr val="FF0000"/>
                </a:solidFill>
                <a:latin typeface="微軟正黑體" panose="020B0604030504040204" pitchFamily="34" charset="-120"/>
                <a:ea typeface="微軟正黑體" panose="020B0604030504040204" pitchFamily="34" charset="-120"/>
              </a:rPr>
              <a:t>成效最佳化</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65104" y="3313154"/>
            <a:ext cx="8383358" cy="623248"/>
          </a:xfrm>
          <a:prstGeom prst="rect">
            <a:avLst/>
          </a:prstGeom>
        </p:spPr>
        <p:txBody>
          <a:bodyPr wrap="square">
            <a:spAutoFit/>
          </a:bodyPr>
          <a:lstStyle/>
          <a:p>
            <a:pPr>
              <a:lnSpc>
                <a:spcPct val="150000"/>
              </a:lnSpc>
            </a:pPr>
            <a:r>
              <a:rPr lang="en-US" altLang="zh-TW" sz="2300" b="1" dirty="0">
                <a:solidFill>
                  <a:schemeClr val="accent5"/>
                </a:solidFill>
                <a:latin typeface="微軟正黑體" panose="020B0604030504040204" pitchFamily="34" charset="-120"/>
                <a:ea typeface="微軟正黑體" panose="020B0604030504040204" pitchFamily="34" charset="-120"/>
              </a:rPr>
              <a:t>※</a:t>
            </a:r>
            <a:r>
              <a:rPr lang="zh-TW" altLang="en-US" sz="2300" b="1" dirty="0">
                <a:solidFill>
                  <a:schemeClr val="accent5"/>
                </a:solidFill>
                <a:latin typeface="微軟正黑體" panose="020B0604030504040204" pitchFamily="34" charset="-120"/>
                <a:ea typeface="微軟正黑體" panose="020B0604030504040204" pitchFamily="34" charset="-120"/>
              </a:rPr>
              <a:t>年度成果報告操作將根據以下流程進行教學：</a:t>
            </a:r>
            <a:endParaRPr lang="en-US" altLang="zh-TW" sz="2300" b="1" dirty="0">
              <a:solidFill>
                <a:schemeClr val="accent5"/>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57199" y="4073802"/>
            <a:ext cx="8291263" cy="507831"/>
          </a:xfrm>
          <a:prstGeom prst="rect">
            <a:avLst/>
          </a:prstGeom>
        </p:spPr>
        <p:txBody>
          <a:bodyPr wrap="square">
            <a:spAutoFit/>
          </a:bodyPr>
          <a:lstStyle/>
          <a:p>
            <a:pPr indent="457200">
              <a:lnSpc>
                <a:spcPct val="150000"/>
              </a:lnSpc>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服務成果 ➜ 半年報</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年報 ➜ 活動集錦</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位於前臺首頁</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43</a:t>
            </a:fld>
            <a:endParaRPr lang="zh-TW" altLang="en-US"/>
          </a:p>
        </p:txBody>
      </p:sp>
    </p:spTree>
    <p:extLst>
      <p:ext uri="{BB962C8B-B14F-4D97-AF65-F5344CB8AC3E}">
        <p14:creationId xmlns:p14="http://schemas.microsoft.com/office/powerpoint/2010/main" val="599477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20" y="1136561"/>
            <a:ext cx="8856475" cy="4067477"/>
          </a:xfrm>
          <a:prstGeom prst="rect">
            <a:avLst/>
          </a:prstGeom>
        </p:spPr>
      </p:pic>
      <p:grpSp>
        <p:nvGrpSpPr>
          <p:cNvPr id="10" name="群組 9"/>
          <p:cNvGrpSpPr/>
          <p:nvPr/>
        </p:nvGrpSpPr>
        <p:grpSpPr>
          <a:xfrm rot="2700000">
            <a:off x="7879445" y="125791"/>
            <a:ext cx="2016000" cy="313200"/>
            <a:chOff x="8015116" y="161187"/>
            <a:chExt cx="2016000" cy="313200"/>
          </a:xfrm>
          <a:solidFill>
            <a:schemeClr val="accent3"/>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821572"/>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半年報</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年度成果報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活動集錦</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前台</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1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44</a:t>
            </a:fld>
            <a:endParaRPr lang="zh-TW" altLang="en-US"/>
          </a:p>
        </p:txBody>
      </p:sp>
      <p:sp>
        <p:nvSpPr>
          <p:cNvPr id="4" name="矩形 3"/>
          <p:cNvSpPr/>
          <p:nvPr/>
        </p:nvSpPr>
        <p:spPr>
          <a:xfrm>
            <a:off x="6156176" y="1772816"/>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p:nvPr/>
        </p:nvCxnSpPr>
        <p:spPr>
          <a:xfrm flipV="1">
            <a:off x="6553200" y="2060848"/>
            <a:ext cx="17904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580112" y="2348880"/>
            <a:ext cx="2483836" cy="646331"/>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完成資料登打後</a:t>
            </a:r>
            <a:endParaRPr lang="en-US" altLang="zh-TW" b="1" dirty="0">
              <a:solidFill>
                <a:srgbClr val="FF0000"/>
              </a:solidFill>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可於前台觀看成果資料</a:t>
            </a:r>
          </a:p>
        </p:txBody>
      </p:sp>
      <p:sp>
        <p:nvSpPr>
          <p:cNvPr id="16" name="矩形 15"/>
          <p:cNvSpPr/>
          <p:nvPr/>
        </p:nvSpPr>
        <p:spPr>
          <a:xfrm>
            <a:off x="2497434" y="3488084"/>
            <a:ext cx="2188865" cy="1636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descr="畫面剪輯"/>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9934" y="3439491"/>
            <a:ext cx="4074733" cy="2360208"/>
          </a:xfrm>
          <a:prstGeom prst="rect">
            <a:avLst/>
          </a:prstGeom>
          <a:ln>
            <a:solidFill>
              <a:schemeClr val="tx1"/>
            </a:solidFill>
          </a:ln>
        </p:spPr>
      </p:pic>
      <p:cxnSp>
        <p:nvCxnSpPr>
          <p:cNvPr id="17" name="直線單箭頭接點 16"/>
          <p:cNvCxnSpPr>
            <a:stCxn id="16" idx="3"/>
          </p:cNvCxnSpPr>
          <p:nvPr/>
        </p:nvCxnSpPr>
        <p:spPr>
          <a:xfrm flipV="1">
            <a:off x="4686299" y="4306266"/>
            <a:ext cx="533773"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230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9554" y="4424663"/>
            <a:ext cx="3791533" cy="24101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76438"/>
            <a:ext cx="9088744" cy="236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群組 9"/>
          <p:cNvGrpSpPr/>
          <p:nvPr/>
        </p:nvGrpSpPr>
        <p:grpSpPr>
          <a:xfrm rot="2700000">
            <a:off x="7879445" y="125791"/>
            <a:ext cx="2016000" cy="313200"/>
            <a:chOff x="8015116" y="161187"/>
            <a:chExt cx="2016000" cy="313200"/>
          </a:xfrm>
          <a:solidFill>
            <a:schemeClr val="accent3"/>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半年報</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年度成果報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報表管理</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目的機關</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45</a:t>
            </a:fld>
            <a:endParaRPr lang="zh-TW" altLang="en-US"/>
          </a:p>
        </p:txBody>
      </p:sp>
      <p:sp>
        <p:nvSpPr>
          <p:cNvPr id="6" name="矩形 5"/>
          <p:cNvSpPr/>
          <p:nvPr/>
        </p:nvSpPr>
        <p:spPr>
          <a:xfrm>
            <a:off x="2989482" y="3045644"/>
            <a:ext cx="646414" cy="481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314" name="Picture 2" descr="http://volunteer-taoyuan.hamastar.com.tw/images/back-menu-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092" y="5150231"/>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3635896" y="3045644"/>
            <a:ext cx="1080120" cy="4824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4729959" y="3045644"/>
            <a:ext cx="907207" cy="4824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5434097" y="5260392"/>
            <a:ext cx="1874207"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建立新的半年報</a:t>
            </a:r>
          </a:p>
        </p:txBody>
      </p:sp>
      <p:cxnSp>
        <p:nvCxnSpPr>
          <p:cNvPr id="17" name="直線單箭頭接點 16"/>
          <p:cNvCxnSpPr>
            <a:stCxn id="6" idx="2"/>
          </p:cNvCxnSpPr>
          <p:nvPr/>
        </p:nvCxnSpPr>
        <p:spPr>
          <a:xfrm>
            <a:off x="3312689" y="3526982"/>
            <a:ext cx="2382678" cy="1558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圖片 11" descr="畫面剪輯"/>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8144" y="836554"/>
            <a:ext cx="3328104" cy="1490713"/>
          </a:xfrm>
          <a:prstGeom prst="rect">
            <a:avLst/>
          </a:prstGeom>
          <a:ln>
            <a:solidFill>
              <a:schemeClr val="tx1"/>
            </a:solidFill>
          </a:ln>
        </p:spPr>
      </p:pic>
      <p:cxnSp>
        <p:nvCxnSpPr>
          <p:cNvPr id="27" name="直線單箭頭接點 26"/>
          <p:cNvCxnSpPr>
            <a:stCxn id="25" idx="0"/>
          </p:cNvCxnSpPr>
          <p:nvPr/>
        </p:nvCxnSpPr>
        <p:spPr>
          <a:xfrm flipV="1">
            <a:off x="5183563" y="2204866"/>
            <a:ext cx="2124741" cy="8407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圖片 14" descr="畫面剪輯"/>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1071" y="836553"/>
            <a:ext cx="3321352" cy="1490713"/>
          </a:xfrm>
          <a:prstGeom prst="rect">
            <a:avLst/>
          </a:prstGeom>
          <a:ln>
            <a:solidFill>
              <a:schemeClr val="tx1"/>
            </a:solidFill>
          </a:ln>
        </p:spPr>
      </p:pic>
      <p:sp>
        <p:nvSpPr>
          <p:cNvPr id="29" name="文字方塊 28"/>
          <p:cNvSpPr txBox="1"/>
          <p:nvPr/>
        </p:nvSpPr>
        <p:spPr>
          <a:xfrm>
            <a:off x="3826500" y="1397244"/>
            <a:ext cx="3835128"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依需求匯出</a:t>
            </a:r>
            <a:r>
              <a:rPr lang="en-US" altLang="zh-TW" b="1" dirty="0">
                <a:solidFill>
                  <a:srgbClr val="FF0000"/>
                </a:solidFill>
                <a:latin typeface="微軟正黑體" panose="020B0604030504040204" pitchFamily="34" charset="-120"/>
                <a:ea typeface="微軟正黑體" panose="020B0604030504040204" pitchFamily="34" charset="-120"/>
              </a:rPr>
              <a:t>Excel</a:t>
            </a:r>
            <a:r>
              <a:rPr lang="zh-TW" altLang="en-US" b="1" dirty="0">
                <a:solidFill>
                  <a:srgbClr val="FF0000"/>
                </a:solidFill>
                <a:latin typeface="微軟正黑體" panose="020B0604030504040204" pitchFamily="34" charset="-120"/>
                <a:ea typeface="微軟正黑體" panose="020B0604030504040204" pitchFamily="34" charset="-120"/>
              </a:rPr>
              <a:t>或</a:t>
            </a:r>
            <a:r>
              <a:rPr lang="en-US" altLang="zh-TW" b="1" dirty="0">
                <a:solidFill>
                  <a:srgbClr val="FF0000"/>
                </a:solidFill>
                <a:latin typeface="微軟正黑體" panose="020B0604030504040204" pitchFamily="34" charset="-120"/>
                <a:ea typeface="微軟正黑體" panose="020B0604030504040204" pitchFamily="34" charset="-120"/>
              </a:rPr>
              <a:t>PDF</a:t>
            </a:r>
            <a:r>
              <a:rPr lang="zh-TW" altLang="en-US" b="1" dirty="0">
                <a:solidFill>
                  <a:srgbClr val="FF0000"/>
                </a:solidFill>
                <a:latin typeface="微軟正黑體" panose="020B0604030504040204" pitchFamily="34" charset="-120"/>
                <a:ea typeface="微軟正黑體" panose="020B0604030504040204" pitchFamily="34" charset="-120"/>
              </a:rPr>
              <a:t>的半年報表</a:t>
            </a:r>
          </a:p>
        </p:txBody>
      </p:sp>
      <p:cxnSp>
        <p:nvCxnSpPr>
          <p:cNvPr id="23" name="直線單箭頭接點 22"/>
          <p:cNvCxnSpPr>
            <a:stCxn id="16" idx="0"/>
          </p:cNvCxnSpPr>
          <p:nvPr/>
        </p:nvCxnSpPr>
        <p:spPr>
          <a:xfrm flipV="1">
            <a:off x="4175956" y="1844826"/>
            <a:ext cx="186868" cy="12008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53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94" y="2608713"/>
            <a:ext cx="8199324" cy="227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圖片 24"/>
          <p:cNvPicPr>
            <a:picLocks noChangeAspect="1"/>
          </p:cNvPicPr>
          <p:nvPr/>
        </p:nvPicPr>
        <p:blipFill>
          <a:blip r:embed="rId4"/>
          <a:stretch>
            <a:fillRect/>
          </a:stretch>
        </p:blipFill>
        <p:spPr>
          <a:xfrm>
            <a:off x="4109679" y="1342727"/>
            <a:ext cx="4734467" cy="1933558"/>
          </a:xfrm>
          <a:prstGeom prst="rect">
            <a:avLst/>
          </a:prstGeom>
          <a:ln>
            <a:solidFill>
              <a:schemeClr val="tx1"/>
            </a:solidFill>
          </a:ln>
        </p:spPr>
      </p:pic>
      <p:grpSp>
        <p:nvGrpSpPr>
          <p:cNvPr id="10" name="群組 9"/>
          <p:cNvGrpSpPr/>
          <p:nvPr/>
        </p:nvGrpSpPr>
        <p:grpSpPr>
          <a:xfrm rot="2700000">
            <a:off x="7879445" y="125791"/>
            <a:ext cx="2016000" cy="313200"/>
            <a:chOff x="8015116" y="161187"/>
            <a:chExt cx="2016000" cy="313200"/>
          </a:xfrm>
          <a:solidFill>
            <a:schemeClr val="accent3"/>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半年報</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年度成果報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成果上傳</a:t>
            </a:r>
            <a:endParaRPr lang="zh-TW" altLang="en-US" sz="2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46</a:t>
            </a:fld>
            <a:endParaRPr lang="zh-TW" altLang="en-US"/>
          </a:p>
        </p:txBody>
      </p:sp>
      <p:pic>
        <p:nvPicPr>
          <p:cNvPr id="12290" name="Picture 2" descr="http://volunteer-taoyuan.hamastar.com.tw/images/back-menu-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831" y="5013320"/>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407056" y="3861048"/>
            <a:ext cx="60955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flipH="1" flipV="1">
            <a:off x="7552430" y="3281000"/>
            <a:ext cx="171152" cy="580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4535556" y="3281000"/>
            <a:ext cx="3528392"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點擊新增建立新的成果資訊</a:t>
            </a:r>
          </a:p>
        </p:txBody>
      </p:sp>
    </p:spTree>
    <p:extLst>
      <p:ext uri="{BB962C8B-B14F-4D97-AF65-F5344CB8AC3E}">
        <p14:creationId xmlns:p14="http://schemas.microsoft.com/office/powerpoint/2010/main" val="1963801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3"/>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半年報</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年度成果報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成果管理</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新增、編輯</a:t>
            </a:r>
            <a:r>
              <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400" b="1" dirty="0">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2" name="投影片編號版面配置區 1"/>
          <p:cNvSpPr>
            <a:spLocks noGrp="1"/>
          </p:cNvSpPr>
          <p:nvPr>
            <p:ph type="sldNum" sz="quarter" idx="12"/>
          </p:nvPr>
        </p:nvSpPr>
        <p:spPr/>
        <p:txBody>
          <a:bodyPr/>
          <a:lstStyle/>
          <a:p>
            <a:fld id="{ADBB2F78-1F45-4BCF-8A51-476CE52655B8}" type="slidenum">
              <a:rPr lang="zh-TW" altLang="en-US" smtClean="0"/>
              <a:t>47</a:t>
            </a:fld>
            <a:endParaRPr lang="zh-TW" altLang="en-US"/>
          </a:p>
        </p:txBody>
      </p:sp>
      <p:pic>
        <p:nvPicPr>
          <p:cNvPr id="5" name="圖片 4"/>
          <p:cNvPicPr>
            <a:picLocks noChangeAspect="1"/>
          </p:cNvPicPr>
          <p:nvPr/>
        </p:nvPicPr>
        <p:blipFill>
          <a:blip r:embed="rId4"/>
          <a:stretch>
            <a:fillRect/>
          </a:stretch>
        </p:blipFill>
        <p:spPr>
          <a:xfrm>
            <a:off x="217500" y="1916832"/>
            <a:ext cx="8604956" cy="3514267"/>
          </a:xfrm>
          <a:prstGeom prst="rect">
            <a:avLst/>
          </a:prstGeom>
        </p:spPr>
      </p:pic>
      <p:pic>
        <p:nvPicPr>
          <p:cNvPr id="15" name="圖片 14"/>
          <p:cNvPicPr>
            <a:picLocks noChangeAspect="1"/>
          </p:cNvPicPr>
          <p:nvPr/>
        </p:nvPicPr>
        <p:blipFill>
          <a:blip r:embed="rId5"/>
          <a:stretch>
            <a:fillRect/>
          </a:stretch>
        </p:blipFill>
        <p:spPr>
          <a:xfrm>
            <a:off x="1724036" y="829204"/>
            <a:ext cx="3799991" cy="1690775"/>
          </a:xfrm>
          <a:prstGeom prst="rect">
            <a:avLst/>
          </a:prstGeom>
          <a:ln>
            <a:solidFill>
              <a:schemeClr val="tx1"/>
            </a:solidFill>
          </a:ln>
        </p:spPr>
      </p:pic>
      <p:sp>
        <p:nvSpPr>
          <p:cNvPr id="16" name="矩形 15"/>
          <p:cNvSpPr/>
          <p:nvPr/>
        </p:nvSpPr>
        <p:spPr>
          <a:xfrm>
            <a:off x="2169138" y="2655209"/>
            <a:ext cx="1002687"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3384122" y="2655209"/>
            <a:ext cx="1259886"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p:cNvCxnSpPr>
            <a:stCxn id="16" idx="0"/>
          </p:cNvCxnSpPr>
          <p:nvPr/>
        </p:nvCxnSpPr>
        <p:spPr>
          <a:xfrm flipV="1">
            <a:off x="2670482" y="2420888"/>
            <a:ext cx="0" cy="2343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圖片 24" descr="畫面剪輯"/>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524" y="4730009"/>
            <a:ext cx="3542124" cy="1862615"/>
          </a:xfrm>
          <a:prstGeom prst="rect">
            <a:avLst/>
          </a:prstGeom>
          <a:ln>
            <a:solidFill>
              <a:schemeClr val="tx1"/>
            </a:solidFill>
          </a:ln>
        </p:spPr>
      </p:pic>
      <p:cxnSp>
        <p:nvCxnSpPr>
          <p:cNvPr id="21" name="直線單箭頭接點 20"/>
          <p:cNvCxnSpPr/>
          <p:nvPr/>
        </p:nvCxnSpPr>
        <p:spPr>
          <a:xfrm flipH="1">
            <a:off x="2921154" y="3074309"/>
            <a:ext cx="1074782" cy="19390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860032" y="2655209"/>
            <a:ext cx="1331894"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 name="圖片 30" descr="畫面剪輯"/>
          <p:cNvPicPr>
            <a:picLocks noChangeAspect="1"/>
          </p:cNvPicPr>
          <p:nvPr/>
        </p:nvPicPr>
        <p:blipFill rotWithShape="1">
          <a:blip r:embed="rId7" cstate="print">
            <a:extLst>
              <a:ext uri="{28A0092B-C50C-407E-A947-70E740481C1C}">
                <a14:useLocalDpi xmlns:a14="http://schemas.microsoft.com/office/drawing/2010/main" val="0"/>
              </a:ext>
            </a:extLst>
          </a:blip>
          <a:srcRect t="12726"/>
          <a:stretch/>
        </p:blipFill>
        <p:spPr>
          <a:xfrm>
            <a:off x="4258829" y="4848966"/>
            <a:ext cx="3314140" cy="1624703"/>
          </a:xfrm>
          <a:prstGeom prst="rect">
            <a:avLst/>
          </a:prstGeom>
          <a:ln>
            <a:solidFill>
              <a:schemeClr val="tx1"/>
            </a:solidFill>
          </a:ln>
        </p:spPr>
      </p:pic>
      <p:cxnSp>
        <p:nvCxnSpPr>
          <p:cNvPr id="29" name="直線單箭頭接點 28"/>
          <p:cNvCxnSpPr/>
          <p:nvPr/>
        </p:nvCxnSpPr>
        <p:spPr>
          <a:xfrm flipH="1">
            <a:off x="5419664" y="3074309"/>
            <a:ext cx="104363" cy="2010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descr="http://volunteer-taoyuan.hamastar.com.tw/images/back-menu-1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1831" y="5013320"/>
            <a:ext cx="1180649"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68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室外 的圖片&#10;&#10;描述是以高可信度產生">
            <a:extLst>
              <a:ext uri="{FF2B5EF4-FFF2-40B4-BE49-F238E27FC236}">
                <a16:creationId xmlns:a16="http://schemas.microsoft.com/office/drawing/2014/main" xmlns="" id="{9324DAE6-9B05-4D8C-AF19-576BB0631EE1}"/>
              </a:ext>
            </a:extLst>
          </p:cNvPr>
          <p:cNvPicPr>
            <a:picLocks noChangeAspect="1"/>
          </p:cNvPicPr>
          <p:nvPr/>
        </p:nvPicPr>
        <p:blipFill>
          <a:blip r:embed="rId3"/>
          <a:stretch>
            <a:fillRect/>
          </a:stretch>
        </p:blipFill>
        <p:spPr>
          <a:xfrm>
            <a:off x="749644" y="931246"/>
            <a:ext cx="7181334" cy="4696885"/>
          </a:xfrm>
          <a:prstGeom prst="rect">
            <a:avLst/>
          </a:prstGeom>
        </p:spPr>
      </p:pic>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3" name="矩形 12"/>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志工差勤管理</a:t>
            </a:r>
            <a:endParaRPr lang="zh-TW" altLang="en-US" sz="2600" b="1">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48</a:t>
            </a:fld>
            <a:endParaRPr lang="zh-TW" altLang="en-US"/>
          </a:p>
        </p:txBody>
      </p:sp>
      <p:grpSp>
        <p:nvGrpSpPr>
          <p:cNvPr id="17" name="群組 16"/>
          <p:cNvGrpSpPr/>
          <p:nvPr/>
        </p:nvGrpSpPr>
        <p:grpSpPr>
          <a:xfrm rot="2700000">
            <a:off x="7879445" y="125791"/>
            <a:ext cx="2016000" cy="313200"/>
            <a:chOff x="8015116" y="161187"/>
            <a:chExt cx="2016000" cy="313200"/>
          </a:xfrm>
          <a:solidFill>
            <a:schemeClr val="accent6"/>
          </a:solidFill>
        </p:grpSpPr>
        <p:sp>
          <p:nvSpPr>
            <p:cNvPr id="18" name="矩形 17"/>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23" name="矩形 22"/>
          <p:cNvSpPr/>
          <p:nvPr/>
        </p:nvSpPr>
        <p:spPr>
          <a:xfrm>
            <a:off x="3625369" y="2558424"/>
            <a:ext cx="1326692" cy="1405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4700658" y="5775257"/>
            <a:ext cx="3877985" cy="369332"/>
          </a:xfrm>
          <a:prstGeom prst="rect">
            <a:avLst/>
          </a:prstGeom>
          <a:noFill/>
        </p:spPr>
        <p:txBody>
          <a:bodyPr wrap="none" rtlCol="0">
            <a:spAutoFit/>
          </a:bodyPr>
          <a:lstStyle/>
          <a:p>
            <a:r>
              <a:rPr lang="zh-TW" altLang="en-US" b="1">
                <a:solidFill>
                  <a:srgbClr val="FF0000"/>
                </a:solidFill>
                <a:latin typeface="微軟正黑體" panose="020B0604030504040204" pitchFamily="34" charset="-120"/>
                <a:ea typeface="微軟正黑體" panose="020B0604030504040204" pitchFamily="34" charset="-120"/>
              </a:rPr>
              <a:t>點擊「志工差勤管理」建立志工班表</a:t>
            </a:r>
          </a:p>
        </p:txBody>
      </p:sp>
      <p:cxnSp>
        <p:nvCxnSpPr>
          <p:cNvPr id="27" name="直線單箭頭接點 26"/>
          <p:cNvCxnSpPr/>
          <p:nvPr/>
        </p:nvCxnSpPr>
        <p:spPr>
          <a:xfrm flipH="1" flipV="1">
            <a:off x="4932040" y="3789040"/>
            <a:ext cx="1656185" cy="18919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364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rot="2700000">
            <a:off x="7879445" y="125791"/>
            <a:ext cx="2016000" cy="313200"/>
            <a:chOff x="8015116" y="161187"/>
            <a:chExt cx="2016000" cy="313200"/>
          </a:xfrm>
          <a:solidFill>
            <a:schemeClr val="accent6"/>
          </a:solidFill>
        </p:grpSpPr>
        <p:sp>
          <p:nvSpPr>
            <p:cNvPr id="8" name="矩形 7"/>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10" name="矩形 9"/>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差勤系統流程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志工排班作業</a:t>
            </a:r>
            <a:endParaRPr lang="zh-TW" altLang="en-US" sz="1500" b="1">
              <a:solidFill>
                <a:schemeClr val="tx1">
                  <a:lumMod val="75000"/>
                  <a:lumOff val="25000"/>
                </a:schemeClr>
              </a:solidFill>
            </a:endParaRPr>
          </a:p>
        </p:txBody>
      </p:sp>
      <p:sp>
        <p:nvSpPr>
          <p:cNvPr id="11" name="矩形 10"/>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395536" y="4497156"/>
            <a:ext cx="2675423" cy="1338828"/>
          </a:xfrm>
          <a:prstGeom prst="rect">
            <a:avLst/>
          </a:prstGeom>
        </p:spPr>
        <p:txBody>
          <a:bodyPr wrap="square">
            <a:spAutoFit/>
          </a:bodyPr>
          <a:lstStyle/>
          <a:p>
            <a:pPr>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依照各組別需求，建立各地點、工作位置、日期的班表。</a:t>
            </a:r>
          </a:p>
        </p:txBody>
      </p:sp>
      <p:grpSp>
        <p:nvGrpSpPr>
          <p:cNvPr id="27" name="群組 26"/>
          <p:cNvGrpSpPr/>
          <p:nvPr/>
        </p:nvGrpSpPr>
        <p:grpSpPr>
          <a:xfrm>
            <a:off x="621104" y="3032600"/>
            <a:ext cx="2012089" cy="1328244"/>
            <a:chOff x="621104" y="3358153"/>
            <a:chExt cx="2012089" cy="1328244"/>
          </a:xfrm>
        </p:grpSpPr>
        <p:sp>
          <p:nvSpPr>
            <p:cNvPr id="28" name="矩形 27"/>
            <p:cNvSpPr/>
            <p:nvPr/>
          </p:nvSpPr>
          <p:spPr>
            <a:xfrm>
              <a:off x="621104" y="3358153"/>
              <a:ext cx="2012089" cy="861774"/>
            </a:xfrm>
            <a:prstGeom prst="rect">
              <a:avLst/>
            </a:prstGeom>
          </p:spPr>
          <p:txBody>
            <a:bodyPr wrap="none">
              <a:spAutoFit/>
            </a:bodyPr>
            <a:lstStyle/>
            <a:p>
              <a:pPr lvl="0"/>
              <a:r>
                <a:rPr lang="en-US" altLang="zh-TW" sz="5000" b="1">
                  <a:solidFill>
                    <a:schemeClr val="accent5"/>
                  </a:solidFill>
                  <a:latin typeface="微軟正黑體" panose="020B0604030504040204" pitchFamily="34" charset="-120"/>
                  <a:ea typeface="微軟正黑體" panose="020B0604030504040204" pitchFamily="34" charset="-120"/>
                </a:rPr>
                <a:t>1.</a:t>
              </a:r>
              <a:r>
                <a:rPr lang="zh-TW" altLang="en-US" sz="5000" b="1">
                  <a:solidFill>
                    <a:schemeClr val="accent5"/>
                  </a:solidFill>
                  <a:latin typeface="微軟正黑體" panose="020B0604030504040204" pitchFamily="34" charset="-120"/>
                  <a:ea typeface="微軟正黑體" panose="020B0604030504040204" pitchFamily="34" charset="-120"/>
                </a:rPr>
                <a:t>班表</a:t>
              </a:r>
              <a:endParaRPr lang="en-US" altLang="zh-TW" sz="5000" b="1">
                <a:solidFill>
                  <a:schemeClr val="accent5"/>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900981" y="4240121"/>
              <a:ext cx="1364476" cy="446276"/>
            </a:xfrm>
            <a:prstGeom prst="rect">
              <a:avLst/>
            </a:prstGeom>
          </p:spPr>
          <p:txBody>
            <a:bodyPr wrap="none">
              <a:spAutoFit/>
            </a:bodyPr>
            <a:lstStyle/>
            <a:p>
              <a:pPr lvl="0"/>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建立班表</a:t>
              </a:r>
              <a:endParaRPr lang="en-US" altLang="zh-TW" sz="2300"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30" name="群組 29"/>
          <p:cNvGrpSpPr/>
          <p:nvPr/>
        </p:nvGrpSpPr>
        <p:grpSpPr>
          <a:xfrm>
            <a:off x="3600110" y="3032600"/>
            <a:ext cx="2012089" cy="1328244"/>
            <a:chOff x="3469468" y="3358153"/>
            <a:chExt cx="2012089" cy="1328244"/>
          </a:xfrm>
        </p:grpSpPr>
        <p:sp>
          <p:nvSpPr>
            <p:cNvPr id="31" name="矩形 30"/>
            <p:cNvSpPr/>
            <p:nvPr/>
          </p:nvSpPr>
          <p:spPr>
            <a:xfrm>
              <a:off x="3469468" y="3358153"/>
              <a:ext cx="2012089" cy="861774"/>
            </a:xfrm>
            <a:prstGeom prst="rect">
              <a:avLst/>
            </a:prstGeom>
          </p:spPr>
          <p:txBody>
            <a:bodyPr wrap="none">
              <a:spAutoFit/>
            </a:bodyPr>
            <a:lstStyle/>
            <a:p>
              <a:pPr lvl="0"/>
              <a:r>
                <a:rPr lang="en-US" altLang="zh-TW" sz="5000" b="1">
                  <a:solidFill>
                    <a:schemeClr val="accent5"/>
                  </a:solidFill>
                  <a:latin typeface="微軟正黑體" panose="020B0604030504040204" pitchFamily="34" charset="-120"/>
                  <a:ea typeface="微軟正黑體" panose="020B0604030504040204" pitchFamily="34" charset="-120"/>
                </a:rPr>
                <a:t>2.</a:t>
              </a:r>
              <a:r>
                <a:rPr lang="zh-TW" altLang="en-US" sz="5000" b="1">
                  <a:solidFill>
                    <a:schemeClr val="accent5"/>
                  </a:solidFill>
                  <a:latin typeface="微軟正黑體" panose="020B0604030504040204" pitchFamily="34" charset="-120"/>
                  <a:ea typeface="微軟正黑體" panose="020B0604030504040204" pitchFamily="34" charset="-120"/>
                </a:rPr>
                <a:t>排班</a:t>
              </a:r>
            </a:p>
          </p:txBody>
        </p:sp>
        <p:sp>
          <p:nvSpPr>
            <p:cNvPr id="32" name="矩形 31"/>
            <p:cNvSpPr/>
            <p:nvPr/>
          </p:nvSpPr>
          <p:spPr>
            <a:xfrm>
              <a:off x="3762045" y="4240121"/>
              <a:ext cx="1364476" cy="446276"/>
            </a:xfrm>
            <a:prstGeom prst="rect">
              <a:avLst/>
            </a:prstGeom>
          </p:spPr>
          <p:txBody>
            <a:bodyPr wrap="none">
              <a:spAutoFit/>
            </a:bodyPr>
            <a:lstStyle/>
            <a:p>
              <a:pPr lvl="0"/>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志工排班</a:t>
              </a:r>
              <a:endParaRPr lang="en-US" altLang="zh-TW" sz="2300"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33" name="矩形 32"/>
          <p:cNvSpPr/>
          <p:nvPr/>
        </p:nvSpPr>
        <p:spPr>
          <a:xfrm>
            <a:off x="3383868" y="4497156"/>
            <a:ext cx="2675423" cy="1754326"/>
          </a:xfrm>
          <a:prstGeom prst="rect">
            <a:avLst/>
          </a:prstGeom>
        </p:spPr>
        <p:txBody>
          <a:bodyPr wrap="square">
            <a:spAutoFit/>
          </a:bodyPr>
          <a:lstStyle/>
          <a:p>
            <a:pPr>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排班方法分為</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挑選</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與</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匯入</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，可由管理者完成排班，亦可讓志工自行排班。</a:t>
            </a:r>
          </a:p>
        </p:txBody>
      </p:sp>
      <p:sp>
        <p:nvSpPr>
          <p:cNvPr id="34" name="矩形 33"/>
          <p:cNvSpPr/>
          <p:nvPr/>
        </p:nvSpPr>
        <p:spPr>
          <a:xfrm>
            <a:off x="6372200" y="4497155"/>
            <a:ext cx="2568459" cy="923330"/>
          </a:xfrm>
          <a:prstGeom prst="rect">
            <a:avLst/>
          </a:prstGeom>
        </p:spPr>
        <p:txBody>
          <a:bodyPr wrap="square">
            <a:spAutoFit/>
          </a:bodyPr>
          <a:lstStyle/>
          <a:p>
            <a:pPr>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支援志工簽到退，並自動計算服務時數。</a:t>
            </a:r>
          </a:p>
        </p:txBody>
      </p:sp>
      <p:grpSp>
        <p:nvGrpSpPr>
          <p:cNvPr id="35" name="群組 34"/>
          <p:cNvGrpSpPr/>
          <p:nvPr/>
        </p:nvGrpSpPr>
        <p:grpSpPr>
          <a:xfrm>
            <a:off x="6579115" y="3032600"/>
            <a:ext cx="2012089" cy="1328244"/>
            <a:chOff x="6399289" y="3358153"/>
            <a:chExt cx="2012089" cy="1328244"/>
          </a:xfrm>
        </p:grpSpPr>
        <p:sp>
          <p:nvSpPr>
            <p:cNvPr id="36" name="矩形 35"/>
            <p:cNvSpPr/>
            <p:nvPr/>
          </p:nvSpPr>
          <p:spPr>
            <a:xfrm>
              <a:off x="6399289" y="3358153"/>
              <a:ext cx="2012089" cy="861774"/>
            </a:xfrm>
            <a:prstGeom prst="rect">
              <a:avLst/>
            </a:prstGeom>
          </p:spPr>
          <p:txBody>
            <a:bodyPr wrap="none">
              <a:spAutoFit/>
            </a:bodyPr>
            <a:lstStyle/>
            <a:p>
              <a:pPr lvl="0"/>
              <a:r>
                <a:rPr lang="en-US" altLang="zh-TW" sz="5000" b="1">
                  <a:solidFill>
                    <a:schemeClr val="accent5"/>
                  </a:solidFill>
                  <a:latin typeface="微軟正黑體" panose="020B0604030504040204" pitchFamily="34" charset="-120"/>
                  <a:ea typeface="微軟正黑體" panose="020B0604030504040204" pitchFamily="34" charset="-120"/>
                </a:rPr>
                <a:t>3.</a:t>
              </a:r>
              <a:r>
                <a:rPr lang="zh-TW" altLang="en-US" sz="5000" b="1">
                  <a:solidFill>
                    <a:schemeClr val="accent5"/>
                  </a:solidFill>
                  <a:latin typeface="微軟正黑體" panose="020B0604030504040204" pitchFamily="34" charset="-120"/>
                  <a:ea typeface="微軟正黑體" panose="020B0604030504040204" pitchFamily="34" charset="-120"/>
                </a:rPr>
                <a:t>打卡</a:t>
              </a:r>
            </a:p>
          </p:txBody>
        </p:sp>
        <p:sp>
          <p:nvSpPr>
            <p:cNvPr id="37" name="矩形 36"/>
            <p:cNvSpPr/>
            <p:nvPr/>
          </p:nvSpPr>
          <p:spPr>
            <a:xfrm>
              <a:off x="6793466" y="4240121"/>
              <a:ext cx="1364476" cy="446276"/>
            </a:xfrm>
            <a:prstGeom prst="rect">
              <a:avLst/>
            </a:prstGeom>
          </p:spPr>
          <p:txBody>
            <a:bodyPr wrap="none">
              <a:spAutoFit/>
            </a:bodyPr>
            <a:lstStyle/>
            <a:p>
              <a:pPr lvl="0"/>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到班打卡</a:t>
              </a:r>
              <a:endParaRPr lang="en-US" altLang="zh-TW" sz="2300"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38" name="向右箭號 37"/>
          <p:cNvSpPr/>
          <p:nvPr/>
        </p:nvSpPr>
        <p:spPr>
          <a:xfrm>
            <a:off x="2901744" y="3301469"/>
            <a:ext cx="338429" cy="32403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右箭號 38"/>
          <p:cNvSpPr/>
          <p:nvPr/>
        </p:nvSpPr>
        <p:spPr>
          <a:xfrm>
            <a:off x="5968794" y="3301469"/>
            <a:ext cx="338429" cy="324035"/>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4" name="圖片 4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4231" b="98462" l="5385" r="95385">
                        <a14:foregroundMark x1="43462" y1="56923" x2="43462" y2="56923"/>
                        <a14:foregroundMark x1="58462" y1="50000" x2="58462" y2="50000"/>
                        <a14:foregroundMark x1="66923" y1="60000" x2="66923" y2="60000"/>
                        <a14:foregroundMark x1="66923" y1="66538" x2="66923" y2="66538"/>
                        <a14:foregroundMark x1="34615" y1="20769" x2="34615" y2="20769"/>
                        <a14:foregroundMark x1="61538" y1="20000" x2="61538" y2="20000"/>
                      </a14:backgroundRemoval>
                    </a14:imgEffect>
                  </a14:imgLayer>
                </a14:imgProps>
              </a:ext>
              <a:ext uri="{28A0092B-C50C-407E-A947-70E740481C1C}">
                <a14:useLocalDpi xmlns:a14="http://schemas.microsoft.com/office/drawing/2010/main" val="0"/>
              </a:ext>
            </a:extLst>
          </a:blip>
          <a:stretch>
            <a:fillRect/>
          </a:stretch>
        </p:blipFill>
        <p:spPr>
          <a:xfrm>
            <a:off x="3690543" y="1336616"/>
            <a:ext cx="1768764" cy="1768764"/>
          </a:xfrm>
          <a:prstGeom prst="rect">
            <a:avLst/>
          </a:prstGeom>
        </p:spPr>
      </p:pic>
      <p:pic>
        <p:nvPicPr>
          <p:cNvPr id="45" name="圖片 44"/>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6154" y1="23077" x2="36154" y2="23077"/>
                        <a14:foregroundMark x1="64615" y1="23077" x2="64615" y2="23077"/>
                        <a14:foregroundMark x1="48462" y1="64615" x2="48462" y2="64615"/>
                      </a14:backgroundRemoval>
                    </a14:imgEffect>
                  </a14:imgLayer>
                </a14:imgProps>
              </a:ext>
              <a:ext uri="{28A0092B-C50C-407E-A947-70E740481C1C}">
                <a14:useLocalDpi xmlns:a14="http://schemas.microsoft.com/office/drawing/2010/main" val="0"/>
              </a:ext>
            </a:extLst>
          </a:blip>
          <a:stretch>
            <a:fillRect/>
          </a:stretch>
        </p:blipFill>
        <p:spPr>
          <a:xfrm>
            <a:off x="6706018" y="1244230"/>
            <a:ext cx="1758281" cy="1951526"/>
          </a:xfrm>
          <a:prstGeom prst="rect">
            <a:avLst/>
          </a:prstGeom>
        </p:spPr>
      </p:pic>
      <p:pic>
        <p:nvPicPr>
          <p:cNvPr id="46" name="圖片 45"/>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54231" y1="21538" x2="54231" y2="21538"/>
                        <a14:foregroundMark x1="48077" y1="35000" x2="48077" y2="35000"/>
                        <a14:foregroundMark x1="48462" y1="50000" x2="48462" y2="50000"/>
                        <a14:foregroundMark x1="72308" y1="50000" x2="72308" y2="50000"/>
                      </a14:backgroundRemoval>
                    </a14:imgEffect>
                  </a14:imgLayer>
                </a14:imgProps>
              </a:ext>
              <a:ext uri="{28A0092B-C50C-407E-A947-70E740481C1C}">
                <a14:useLocalDpi xmlns:a14="http://schemas.microsoft.com/office/drawing/2010/main" val="0"/>
              </a:ext>
            </a:extLst>
          </a:blip>
          <a:stretch>
            <a:fillRect/>
          </a:stretch>
        </p:blipFill>
        <p:spPr>
          <a:xfrm>
            <a:off x="602559" y="1278414"/>
            <a:ext cx="1961320" cy="1961320"/>
          </a:xfrm>
          <a:prstGeom prst="rect">
            <a:avLst/>
          </a:prstGeom>
        </p:spPr>
      </p:pic>
      <p:sp>
        <p:nvSpPr>
          <p:cNvPr id="5" name="投影片編號版面配置區 4"/>
          <p:cNvSpPr>
            <a:spLocks noGrp="1"/>
          </p:cNvSpPr>
          <p:nvPr>
            <p:ph type="sldNum" sz="quarter" idx="12"/>
          </p:nvPr>
        </p:nvSpPr>
        <p:spPr/>
        <p:txBody>
          <a:bodyPr/>
          <a:lstStyle/>
          <a:p>
            <a:fld id="{ADBB2F78-1F45-4BCF-8A51-476CE52655B8}" type="slidenum">
              <a:rPr lang="zh-TW" altLang="en-US" smtClean="0"/>
              <a:t>49</a:t>
            </a:fld>
            <a:endParaRPr lang="zh-TW" altLang="en-US"/>
          </a:p>
        </p:txBody>
      </p:sp>
    </p:spTree>
    <p:extLst>
      <p:ext uri="{BB962C8B-B14F-4D97-AF65-F5344CB8AC3E}">
        <p14:creationId xmlns:p14="http://schemas.microsoft.com/office/powerpoint/2010/main" val="351178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1012974"/>
          </a:xfrm>
        </p:spPr>
        <p:txBody>
          <a:bodyPr>
            <a:normAutofit fontScale="90000"/>
          </a:bodyPr>
          <a:lstStyle/>
          <a:p>
            <a:pPr algn="l"/>
            <a:r>
              <a:rPr lang="zh-TW" altLang="en-US" sz="4000" b="1">
                <a:solidFill>
                  <a:schemeClr val="tx1">
                    <a:lumMod val="75000"/>
                    <a:lumOff val="25000"/>
                  </a:schemeClr>
                </a:solidFill>
                <a:latin typeface="微軟正黑體" panose="020B0604030504040204" pitchFamily="34" charset="-120"/>
                <a:ea typeface="微軟正黑體" panose="020B0604030504040204" pitchFamily="34" charset="-120"/>
              </a:rPr>
              <a:t>層級切換 </a:t>
            </a:r>
            <a:r>
              <a:rPr lang="en-US" altLang="zh-TW" sz="40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40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700" b="1">
                <a:solidFill>
                  <a:schemeClr val="tx1">
                    <a:lumMod val="75000"/>
                    <a:lumOff val="25000"/>
                  </a:schemeClr>
                </a:solidFill>
                <a:latin typeface="微軟正黑體" panose="020B0604030504040204" pitchFamily="34" charset="-120"/>
                <a:ea typeface="微軟正黑體" panose="020B0604030504040204" pitchFamily="34" charset="-120"/>
              </a:rPr>
              <a:t>依身分切換權限與各團隊管理者身分</a:t>
            </a:r>
            <a:r>
              <a:rPr lang="zh-TW" altLang="en-US" sz="4800" b="1">
                <a:solidFill>
                  <a:schemeClr val="tx1">
                    <a:lumMod val="75000"/>
                    <a:lumOff val="25000"/>
                  </a:schemeClr>
                </a:solidFill>
              </a:rPr>
              <a:t/>
            </a:r>
            <a:br>
              <a:rPr lang="zh-TW" altLang="en-US" sz="4800" b="1">
                <a:solidFill>
                  <a:schemeClr val="tx1">
                    <a:lumMod val="75000"/>
                    <a:lumOff val="25000"/>
                  </a:schemeClr>
                </a:solidFill>
              </a:rPr>
            </a:br>
            <a:endParaRPr lang="zh-TW" altLang="en-US"/>
          </a:p>
        </p:txBody>
      </p:sp>
      <p:sp>
        <p:nvSpPr>
          <p:cNvPr id="4" name="投影片編號版面配置區 3"/>
          <p:cNvSpPr>
            <a:spLocks noGrp="1"/>
          </p:cNvSpPr>
          <p:nvPr>
            <p:ph type="sldNum" sz="quarter" idx="12"/>
          </p:nvPr>
        </p:nvSpPr>
        <p:spPr/>
        <p:txBody>
          <a:bodyPr/>
          <a:lstStyle/>
          <a:p>
            <a:fld id="{ADBB2F78-1F45-4BCF-8A51-476CE52655B8}" type="slidenum">
              <a:rPr lang="zh-TW" altLang="en-US" smtClean="0"/>
              <a:t>5</a:t>
            </a:fld>
            <a:endParaRPr lang="zh-TW" altLang="en-US"/>
          </a:p>
        </p:txBody>
      </p:sp>
      <p:sp>
        <p:nvSpPr>
          <p:cNvPr id="5" name="矩形 4"/>
          <p:cNvSpPr/>
          <p:nvPr/>
        </p:nvSpPr>
        <p:spPr>
          <a:xfrm>
            <a:off x="287524" y="284535"/>
            <a:ext cx="169676" cy="708741"/>
          </a:xfrm>
          <a:prstGeom prst="rect">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p:cNvGrpSpPr/>
          <p:nvPr/>
        </p:nvGrpSpPr>
        <p:grpSpPr>
          <a:xfrm rot="2700000">
            <a:off x="7879445" y="125791"/>
            <a:ext cx="2016000" cy="313200"/>
            <a:chOff x="8015116" y="161187"/>
            <a:chExt cx="2016000" cy="313200"/>
          </a:xfrm>
        </p:grpSpPr>
        <p:sp>
          <p:nvSpPr>
            <p:cNvPr id="7" name="矩形 6"/>
            <p:cNvSpPr/>
            <p:nvPr/>
          </p:nvSpPr>
          <p:spPr>
            <a:xfrm>
              <a:off x="8015116" y="161187"/>
              <a:ext cx="2016000" cy="31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8" name="矩形 7"/>
            <p:cNvSpPr/>
            <p:nvPr/>
          </p:nvSpPr>
          <p:spPr>
            <a:xfrm>
              <a:off x="8732599" y="171593"/>
              <a:ext cx="581035" cy="292388"/>
            </a:xfrm>
            <a:prstGeom prst="rect">
              <a:avLst/>
            </a:prstGeom>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切換</a:t>
              </a:r>
            </a:p>
          </p:txBody>
        </p:sp>
      </p:gr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24" y="1306644"/>
            <a:ext cx="5925337" cy="4995229"/>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9" name="矩形 8"/>
          <p:cNvSpPr/>
          <p:nvPr/>
        </p:nvSpPr>
        <p:spPr>
          <a:xfrm>
            <a:off x="3360805" y="1516921"/>
            <a:ext cx="637416" cy="1915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975" y="2762800"/>
            <a:ext cx="2952328" cy="1536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直線單箭頭接點 15"/>
          <p:cNvCxnSpPr>
            <a:stCxn id="9" idx="2"/>
            <a:endCxn id="2052" idx="0"/>
          </p:cNvCxnSpPr>
          <p:nvPr/>
        </p:nvCxnSpPr>
        <p:spPr>
          <a:xfrm flipH="1">
            <a:off x="2834139" y="1708510"/>
            <a:ext cx="845374" cy="10542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321" y="2135506"/>
            <a:ext cx="4420003" cy="34552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矩形 20"/>
          <p:cNvSpPr/>
          <p:nvPr/>
        </p:nvSpPr>
        <p:spPr>
          <a:xfrm>
            <a:off x="2015019" y="1508212"/>
            <a:ext cx="819120" cy="191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5408971" y="2309400"/>
            <a:ext cx="402677" cy="14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單箭頭接點 28"/>
          <p:cNvCxnSpPr/>
          <p:nvPr/>
        </p:nvCxnSpPr>
        <p:spPr>
          <a:xfrm flipV="1">
            <a:off x="4316929" y="2457446"/>
            <a:ext cx="1093507" cy="10734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1521802" y="864775"/>
            <a:ext cx="3678006" cy="369332"/>
          </a:xfrm>
          <a:prstGeom prst="rect">
            <a:avLst/>
          </a:prstGeom>
          <a:solidFill>
            <a:schemeClr val="bg1"/>
          </a:solidFill>
        </p:spPr>
        <p:txBody>
          <a:bodyPr wrap="square" rtlCol="0">
            <a:spAutoFit/>
          </a:bodyPr>
          <a:lstStyle/>
          <a:p>
            <a:r>
              <a:rPr lang="zh-TW" altLang="en-US" b="1">
                <a:solidFill>
                  <a:srgbClr val="0000FF"/>
                </a:solidFill>
                <a:latin typeface="微軟正黑體" panose="020B0604030504040204" pitchFamily="34" charset="-120"/>
                <a:ea typeface="微軟正黑體" panose="020B0604030504040204" pitchFamily="34" charset="-120"/>
              </a:rPr>
              <a:t>透過層級切換按鈕切換身分與權限</a:t>
            </a:r>
          </a:p>
        </p:txBody>
      </p:sp>
      <p:sp>
        <p:nvSpPr>
          <p:cNvPr id="34" name="文字方塊 33"/>
          <p:cNvSpPr txBox="1"/>
          <p:nvPr/>
        </p:nvSpPr>
        <p:spPr>
          <a:xfrm>
            <a:off x="2895363" y="6317206"/>
            <a:ext cx="5168585" cy="369332"/>
          </a:xfrm>
          <a:prstGeom prst="rect">
            <a:avLst/>
          </a:prstGeom>
          <a:noFill/>
        </p:spPr>
        <p:txBody>
          <a:bodyPr wrap="square" rtlCol="0">
            <a:spAutoFit/>
          </a:bodyPr>
          <a:lstStyle/>
          <a:p>
            <a:r>
              <a:rPr lang="zh-TW" altLang="en-US" b="1">
                <a:solidFill>
                  <a:srgbClr val="0000FF"/>
                </a:solidFill>
                <a:latin typeface="微軟正黑體" panose="020B0604030504040204" pitchFamily="34" charset="-120"/>
                <a:ea typeface="微軟正黑體" panose="020B0604030504040204" pitchFamily="34" charset="-120"/>
              </a:rPr>
              <a:t>切換後可看到兩種不同身分有不同的功能選單</a:t>
            </a:r>
          </a:p>
        </p:txBody>
      </p:sp>
    </p:spTree>
    <p:extLst>
      <p:ext uri="{BB962C8B-B14F-4D97-AF65-F5344CB8AC3E}">
        <p14:creationId xmlns:p14="http://schemas.microsoft.com/office/powerpoint/2010/main" val="1843220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2" descr="一張含有 螢幕擷取畫面 的圖片&#10;&#10;描述是以非常高的可信度產生">
            <a:extLst>
              <a:ext uri="{FF2B5EF4-FFF2-40B4-BE49-F238E27FC236}">
                <a16:creationId xmlns:a16="http://schemas.microsoft.com/office/drawing/2014/main" xmlns="" id="{E2E0E110-3761-4631-925B-AE9467ECE066}"/>
              </a:ext>
            </a:extLst>
          </p:cNvPr>
          <p:cNvPicPr>
            <a:picLocks noChangeAspect="1"/>
          </p:cNvPicPr>
          <p:nvPr/>
        </p:nvPicPr>
        <p:blipFill>
          <a:blip r:embed="rId3"/>
          <a:stretch>
            <a:fillRect/>
          </a:stretch>
        </p:blipFill>
        <p:spPr>
          <a:xfrm>
            <a:off x="287524" y="1161657"/>
            <a:ext cx="8355226" cy="4210816"/>
          </a:xfrm>
          <a:prstGeom prst="rect">
            <a:avLst/>
          </a:prstGeom>
          <a:ln>
            <a:solidFill>
              <a:schemeClr val="tx1"/>
            </a:solidFill>
          </a:ln>
        </p:spPr>
      </p:pic>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4" name="矩形 13"/>
          <p:cNvSpPr/>
          <p:nvPr/>
        </p:nvSpPr>
        <p:spPr>
          <a:xfrm>
            <a:off x="6979894" y="3176390"/>
            <a:ext cx="501979" cy="2853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p:cNvCxnSpPr>
            <a:endCxn id="14" idx="1"/>
          </p:cNvCxnSpPr>
          <p:nvPr/>
        </p:nvCxnSpPr>
        <p:spPr>
          <a:xfrm flipV="1">
            <a:off x="6059500" y="3319070"/>
            <a:ext cx="920394" cy="2353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3991790" y="3384089"/>
            <a:ext cx="2016224" cy="646331"/>
          </a:xfrm>
          <a:prstGeom prst="rect">
            <a:avLst/>
          </a:prstGeom>
          <a:solidFill>
            <a:schemeClr val="bg1"/>
          </a:solidFill>
        </p:spPr>
        <p:txBody>
          <a:bodyPr wrap="square" rtlCol="0" anchor="t">
            <a:spAutoFit/>
          </a:bodyPr>
          <a:lstStyle/>
          <a:p>
            <a:r>
              <a:rPr lang="zh-TW" altLang="en-US" b="1" dirty="0">
                <a:solidFill>
                  <a:srgbClr val="FF0000"/>
                </a:solidFill>
                <a:latin typeface="微軟正黑體"/>
                <a:ea typeface="微軟正黑體"/>
              </a:rPr>
              <a:t>點擊「編輯」可設定排班資訊</a:t>
            </a:r>
          </a:p>
        </p:txBody>
      </p:sp>
      <p:sp>
        <p:nvSpPr>
          <p:cNvPr id="17" name="矩形 16"/>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排班需求設定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根據志工招募需求建立班表</a:t>
            </a:r>
            <a:endParaRPr lang="zh-TW" altLang="en-US" sz="1500" b="1">
              <a:solidFill>
                <a:schemeClr val="tx1">
                  <a:lumMod val="75000"/>
                  <a:lumOff val="25000"/>
                </a:schemeClr>
              </a:solidFill>
            </a:endParaRPr>
          </a:p>
        </p:txBody>
      </p:sp>
      <p:grpSp>
        <p:nvGrpSpPr>
          <p:cNvPr id="18" name="群組 17"/>
          <p:cNvGrpSpPr/>
          <p:nvPr/>
        </p:nvGrpSpPr>
        <p:grpSpPr>
          <a:xfrm rot="2700000">
            <a:off x="7879445" y="125791"/>
            <a:ext cx="2016000" cy="313200"/>
            <a:chOff x="8015116" y="161187"/>
            <a:chExt cx="2016000" cy="313200"/>
          </a:xfrm>
          <a:solidFill>
            <a:schemeClr val="accent6"/>
          </a:solidFill>
        </p:grpSpPr>
        <p:sp>
          <p:nvSpPr>
            <p:cNvPr id="20" name="矩形 19"/>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4" name="矩形 3"/>
          <p:cNvSpPr/>
          <p:nvPr/>
        </p:nvSpPr>
        <p:spPr>
          <a:xfrm>
            <a:off x="7971627" y="1560469"/>
            <a:ext cx="679248" cy="4071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直線單箭頭接點 22"/>
          <p:cNvCxnSpPr>
            <a:cxnSpLocks/>
          </p:cNvCxnSpPr>
          <p:nvPr/>
        </p:nvCxnSpPr>
        <p:spPr>
          <a:xfrm>
            <a:off x="6764098" y="1560469"/>
            <a:ext cx="1207529" cy="231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3235706" y="1114517"/>
            <a:ext cx="3528392" cy="923330"/>
          </a:xfrm>
          <a:prstGeom prst="rect">
            <a:avLst/>
          </a:prstGeom>
          <a:noFill/>
        </p:spPr>
        <p:txBody>
          <a:bodyPr wrap="square" rtlCol="0">
            <a:spAutoFit/>
          </a:bodyPr>
          <a:lstStyle/>
          <a:p>
            <a:r>
              <a:rPr lang="zh-TW" altLang="en-US" b="1">
                <a:solidFill>
                  <a:srgbClr val="FF0000"/>
                </a:solidFill>
                <a:latin typeface="微軟正黑體" panose="020B0604030504040204" pitchFamily="34" charset="-120"/>
                <a:ea typeface="微軟正黑體" panose="020B0604030504040204" pitchFamily="34" charset="-120"/>
              </a:rPr>
              <a:t>基本上志工召募訊息發布後，系統會自動產出班表需求，無需自行新增班表需求。</a:t>
            </a:r>
          </a:p>
        </p:txBody>
      </p:sp>
      <p:sp>
        <p:nvSpPr>
          <p:cNvPr id="5" name="投影片編號版面配置區 4"/>
          <p:cNvSpPr>
            <a:spLocks noGrp="1"/>
          </p:cNvSpPr>
          <p:nvPr>
            <p:ph type="sldNum" sz="quarter" idx="12"/>
          </p:nvPr>
        </p:nvSpPr>
        <p:spPr/>
        <p:txBody>
          <a:bodyPr/>
          <a:lstStyle/>
          <a:p>
            <a:fld id="{ADBB2F78-1F45-4BCF-8A51-476CE52655B8}" type="slidenum">
              <a:rPr lang="zh-TW" altLang="en-US" smtClean="0"/>
              <a:t>50</a:t>
            </a:fld>
            <a:endParaRPr lang="zh-TW" altLang="en-US"/>
          </a:p>
        </p:txBody>
      </p:sp>
      <p:pic>
        <p:nvPicPr>
          <p:cNvPr id="29" name="Picture 2" descr="http://volunteer-taoyuan.hamastar.com.tw/images/back-menu-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7494949" y="4311145"/>
            <a:ext cx="467886" cy="346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a:stCxn id="31" idx="3"/>
          </p:cNvCxnSpPr>
          <p:nvPr/>
        </p:nvCxnSpPr>
        <p:spPr>
          <a:xfrm flipV="1">
            <a:off x="5907234" y="4660542"/>
            <a:ext cx="1587715" cy="10130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1937258" y="5488974"/>
            <a:ext cx="3969976" cy="369332"/>
          </a:xfrm>
          <a:prstGeom prst="rect">
            <a:avLst/>
          </a:prstGeom>
          <a:solidFill>
            <a:schemeClr val="bg1"/>
          </a:solidFill>
        </p:spPr>
        <p:txBody>
          <a:bodyPr wrap="square" rtlCol="0" anchor="t">
            <a:spAutoFit/>
          </a:bodyPr>
          <a:lstStyle/>
          <a:p>
            <a:r>
              <a:rPr lang="zh-TW" altLang="en-US" b="1" dirty="0">
                <a:solidFill>
                  <a:srgbClr val="FF0000"/>
                </a:solidFill>
                <a:latin typeface="微軟正黑體"/>
                <a:ea typeface="微軟正黑體"/>
              </a:rPr>
              <a:t>複製班表並不會複製班表內排班資訊</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9046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2" descr="一張含有 螢幕擷取畫面 的圖片&#10;&#10;描述是以非常高的可信度產生">
            <a:extLst>
              <a:ext uri="{FF2B5EF4-FFF2-40B4-BE49-F238E27FC236}">
                <a16:creationId xmlns:a16="http://schemas.microsoft.com/office/drawing/2014/main" xmlns="" id="{D25291E3-38C7-4DDF-876B-8912EB1213DA}"/>
              </a:ext>
            </a:extLst>
          </p:cNvPr>
          <p:cNvPicPr>
            <a:picLocks noChangeAspect="1"/>
          </p:cNvPicPr>
          <p:nvPr/>
        </p:nvPicPr>
        <p:blipFill>
          <a:blip r:embed="rId3"/>
          <a:stretch>
            <a:fillRect/>
          </a:stretch>
        </p:blipFill>
        <p:spPr>
          <a:xfrm>
            <a:off x="214185" y="1071308"/>
            <a:ext cx="8355226" cy="4210816"/>
          </a:xfrm>
          <a:prstGeom prst="rect">
            <a:avLst/>
          </a:prstGeom>
        </p:spPr>
      </p:pic>
      <p:pic>
        <p:nvPicPr>
          <p:cNvPr id="10" name="圖片 10" descr="一張含有 螢幕擷取畫面 的圖片&#10;&#10;描述是以非常高的可信度產生">
            <a:extLst>
              <a:ext uri="{FF2B5EF4-FFF2-40B4-BE49-F238E27FC236}">
                <a16:creationId xmlns:a16="http://schemas.microsoft.com/office/drawing/2014/main" xmlns="" id="{4770DC8A-C5C8-421E-A4E2-A19B6279CB7E}"/>
              </a:ext>
            </a:extLst>
          </p:cNvPr>
          <p:cNvPicPr>
            <a:picLocks noChangeAspect="1"/>
          </p:cNvPicPr>
          <p:nvPr/>
        </p:nvPicPr>
        <p:blipFill>
          <a:blip r:embed="rId4"/>
          <a:stretch>
            <a:fillRect/>
          </a:stretch>
        </p:blipFill>
        <p:spPr>
          <a:xfrm>
            <a:off x="471616" y="3816001"/>
            <a:ext cx="6573795" cy="1985672"/>
          </a:xfrm>
          <a:prstGeom prst="rect">
            <a:avLst/>
          </a:prstGeom>
        </p:spPr>
      </p:pic>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志工差勤管理</a:t>
            </a:r>
            <a:r>
              <a:rPr lang="zh-TW" altLang="en-US" sz="2600" b="1">
                <a:solidFill>
                  <a:schemeClr val="tx1">
                    <a:lumMod val="75000"/>
                    <a:lumOff val="25000"/>
                  </a:schemeClr>
                </a:solidFill>
              </a:rPr>
              <a:t>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建立班表</a:t>
            </a:r>
            <a:r>
              <a:rPr lang="en-US" altLang="zh-TW" sz="2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600" b="1">
                <a:solidFill>
                  <a:schemeClr val="tx1">
                    <a:lumMod val="75000"/>
                    <a:lumOff val="25000"/>
                  </a:schemeClr>
                </a:solidFill>
                <a:latin typeface="微軟正黑體" panose="020B0604030504040204" pitchFamily="34" charset="-120"/>
                <a:ea typeface="微軟正黑體" panose="020B0604030504040204" pitchFamily="34" charset="-120"/>
              </a:rPr>
              <a:t>新增工作項目</a:t>
            </a:r>
            <a:r>
              <a:rPr lang="en-US" altLang="zh-TW" sz="2600" b="1">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6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14338" name="Picture 2" descr="http://volunteer-taoyuan.hamastar.com.tw/images/back-menu-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926873" y="1465737"/>
            <a:ext cx="651770" cy="4205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56443" y="3737918"/>
            <a:ext cx="6507014" cy="2058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左箭號 12"/>
          <p:cNvSpPr/>
          <p:nvPr/>
        </p:nvSpPr>
        <p:spPr>
          <a:xfrm rot="19740000">
            <a:off x="4902292" y="2642880"/>
            <a:ext cx="3171050" cy="26475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p:cNvGrpSpPr/>
          <p:nvPr/>
        </p:nvGrpSpPr>
        <p:grpSpPr>
          <a:xfrm rot="2700000">
            <a:off x="7879445" y="125791"/>
            <a:ext cx="2016000" cy="313200"/>
            <a:chOff x="8015116" y="161187"/>
            <a:chExt cx="2016000" cy="313200"/>
          </a:xfrm>
          <a:solidFill>
            <a:schemeClr val="accent6"/>
          </a:solidFill>
        </p:grpSpPr>
        <p:sp>
          <p:nvSpPr>
            <p:cNvPr id="18" name="矩形 17"/>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cxnSp>
        <p:nvCxnSpPr>
          <p:cNvPr id="23" name="直線單箭頭接點 22"/>
          <p:cNvCxnSpPr/>
          <p:nvPr/>
        </p:nvCxnSpPr>
        <p:spPr>
          <a:xfrm>
            <a:off x="7062008" y="1299289"/>
            <a:ext cx="741371" cy="2695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4565207" y="1013363"/>
            <a:ext cx="2482299" cy="646331"/>
          </a:xfrm>
          <a:prstGeom prst="rect">
            <a:avLst/>
          </a:prstGeom>
          <a:noFill/>
        </p:spPr>
        <p:txBody>
          <a:bodyPr wrap="square" rtlCol="0">
            <a:spAutoFit/>
          </a:bodyPr>
          <a:lstStyle/>
          <a:p>
            <a:r>
              <a:rPr lang="zh-TW" altLang="en-US" b="1">
                <a:solidFill>
                  <a:srgbClr val="FF0000"/>
                </a:solidFill>
                <a:latin typeface="微軟正黑體" panose="020B0604030504040204" pitchFamily="34" charset="-120"/>
                <a:ea typeface="微軟正黑體" panose="020B0604030504040204" pitchFamily="34" charset="-120"/>
              </a:rPr>
              <a:t>點擊「新增」進入工作項目建立資訊頁</a:t>
            </a:r>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51</a:t>
            </a:fld>
            <a:endParaRPr lang="zh-TW" altLang="en-US"/>
          </a:p>
        </p:txBody>
      </p:sp>
    </p:spTree>
    <p:extLst>
      <p:ext uri="{BB962C8B-B14F-4D97-AF65-F5344CB8AC3E}">
        <p14:creationId xmlns:p14="http://schemas.microsoft.com/office/powerpoint/2010/main" val="1487789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志工差勤管理</a:t>
            </a:r>
            <a:r>
              <a:rPr lang="zh-TW" altLang="en-US" sz="2600" b="1">
                <a:solidFill>
                  <a:schemeClr val="tx1">
                    <a:lumMod val="75000"/>
                    <a:lumOff val="25000"/>
                  </a:schemeClr>
                </a:solidFill>
              </a:rPr>
              <a:t>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簽到退系統</a:t>
            </a:r>
            <a:endParaRPr lang="zh-TW" altLang="en-US" sz="1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20482" name="Picture 2" descr="http://volunteer-taoyuan.hamastar.com.tw/images/back-menu-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p:cNvGrpSpPr/>
          <p:nvPr/>
        </p:nvGrpSpPr>
        <p:grpSpPr>
          <a:xfrm rot="2700000">
            <a:off x="7879445" y="125791"/>
            <a:ext cx="2016000" cy="313200"/>
            <a:chOff x="8015116" y="161187"/>
            <a:chExt cx="2016000" cy="313200"/>
          </a:xfrm>
          <a:solidFill>
            <a:schemeClr val="accent6"/>
          </a:solidFill>
        </p:grpSpPr>
        <p:sp>
          <p:nvSpPr>
            <p:cNvPr id="15" name="矩形 14"/>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6" name="矩形 15"/>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sp>
        <p:nvSpPr>
          <p:cNvPr id="4" name="投影片編號版面配置區 3"/>
          <p:cNvSpPr>
            <a:spLocks noGrp="1"/>
          </p:cNvSpPr>
          <p:nvPr>
            <p:ph type="sldNum" sz="quarter" idx="12"/>
          </p:nvPr>
        </p:nvSpPr>
        <p:spPr/>
        <p:txBody>
          <a:bodyPr/>
          <a:lstStyle/>
          <a:p>
            <a:fld id="{ADBB2F78-1F45-4BCF-8A51-476CE52655B8}" type="slidenum">
              <a:rPr lang="zh-TW" altLang="en-US" smtClean="0"/>
              <a:t>52</a:t>
            </a:fld>
            <a:endParaRPr lang="zh-TW" altLang="en-US"/>
          </a:p>
        </p:txBody>
      </p:sp>
      <p:pic>
        <p:nvPicPr>
          <p:cNvPr id="2" name="圖片 4" descr="一張含有 螢幕擷取畫面 的圖片&#10;&#10;描述是以非常高的可信度產生">
            <a:extLst>
              <a:ext uri="{FF2B5EF4-FFF2-40B4-BE49-F238E27FC236}">
                <a16:creationId xmlns:a16="http://schemas.microsoft.com/office/drawing/2014/main" xmlns="" id="{D27CEDC7-8428-4CBF-BF7E-B0CDD9264D87}"/>
              </a:ext>
            </a:extLst>
          </p:cNvPr>
          <p:cNvPicPr>
            <a:picLocks noChangeAspect="1"/>
          </p:cNvPicPr>
          <p:nvPr/>
        </p:nvPicPr>
        <p:blipFill>
          <a:blip r:embed="rId5"/>
          <a:stretch>
            <a:fillRect/>
          </a:stretch>
        </p:blipFill>
        <p:spPr>
          <a:xfrm>
            <a:off x="287524" y="1286158"/>
            <a:ext cx="8077199" cy="3330025"/>
          </a:xfrm>
          <a:prstGeom prst="rect">
            <a:avLst/>
          </a:prstGeom>
          <a:ln>
            <a:solidFill>
              <a:schemeClr val="tx1"/>
            </a:solidFill>
          </a:ln>
        </p:spPr>
      </p:pic>
    </p:spTree>
    <p:extLst>
      <p:ext uri="{BB962C8B-B14F-4D97-AF65-F5344CB8AC3E}">
        <p14:creationId xmlns:p14="http://schemas.microsoft.com/office/powerpoint/2010/main" val="295397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834074"/>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資源補給站</a:t>
            </a:r>
            <a:endParaRPr lang="zh-TW" altLang="en-US" sz="2600" b="1">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53</a:t>
            </a:fld>
            <a:endParaRPr lang="zh-TW" altLang="en-US"/>
          </a:p>
        </p:txBody>
      </p:sp>
      <p:grpSp>
        <p:nvGrpSpPr>
          <p:cNvPr id="14" name="群組 13"/>
          <p:cNvGrpSpPr/>
          <p:nvPr/>
        </p:nvGrpSpPr>
        <p:grpSpPr>
          <a:xfrm rot="2700000">
            <a:off x="7879445" y="125791"/>
            <a:ext cx="2016000" cy="313200"/>
            <a:chOff x="8015116" y="161187"/>
            <a:chExt cx="2016000" cy="313200"/>
          </a:xfrm>
          <a:solidFill>
            <a:schemeClr val="accent6"/>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cxnSp>
        <p:nvCxnSpPr>
          <p:cNvPr id="18" name="直線接點 17"/>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圖片 20"/>
          <p:cNvPicPr>
            <a:picLocks noChangeAspect="1"/>
          </p:cNvPicPr>
          <p:nvPr/>
        </p:nvPicPr>
        <p:blipFill>
          <a:blip r:embed="rId4"/>
          <a:stretch>
            <a:fillRect/>
          </a:stretch>
        </p:blipFill>
        <p:spPr>
          <a:xfrm>
            <a:off x="1135874" y="1061730"/>
            <a:ext cx="6208777" cy="5415121"/>
          </a:xfrm>
          <a:prstGeom prst="rect">
            <a:avLst/>
          </a:prstGeom>
        </p:spPr>
      </p:pic>
      <p:sp>
        <p:nvSpPr>
          <p:cNvPr id="23" name="矩形 22"/>
          <p:cNvSpPr/>
          <p:nvPr/>
        </p:nvSpPr>
        <p:spPr>
          <a:xfrm>
            <a:off x="4835779" y="2420888"/>
            <a:ext cx="1248389" cy="13344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8299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821572"/>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操作流程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資源上傳與前臺呈現</a:t>
            </a:r>
            <a:endParaRPr lang="zh-TW" altLang="en-US" sz="2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1" name="矩形 10"/>
          <p:cNvSpPr/>
          <p:nvPr/>
        </p:nvSpPr>
        <p:spPr>
          <a:xfrm>
            <a:off x="365104" y="1556792"/>
            <a:ext cx="8383359" cy="623248"/>
          </a:xfrm>
          <a:prstGeom prst="rect">
            <a:avLst/>
          </a:prstGeom>
        </p:spPr>
        <p:txBody>
          <a:bodyPr wrap="square">
            <a:spAutoFit/>
          </a:bodyPr>
          <a:lstStyle/>
          <a:p>
            <a:pPr>
              <a:lnSpc>
                <a:spcPct val="150000"/>
              </a:lnSpc>
            </a:pPr>
            <a:r>
              <a:rPr lang="en-US" altLang="zh-TW" sz="2300" b="1">
                <a:solidFill>
                  <a:schemeClr val="accent5"/>
                </a:solidFill>
                <a:latin typeface="微軟正黑體" panose="020B0604030504040204" pitchFamily="34" charset="-120"/>
                <a:ea typeface="微軟正黑體" panose="020B0604030504040204" pitchFamily="34" charset="-120"/>
              </a:rPr>
              <a:t>※</a:t>
            </a:r>
            <a:r>
              <a:rPr lang="zh-TW" altLang="en-US" sz="2300" b="1">
                <a:solidFill>
                  <a:schemeClr val="accent5"/>
                </a:solidFill>
                <a:latin typeface="微軟正黑體" panose="020B0604030504040204" pitchFamily="34" charset="-120"/>
                <a:ea typeface="微軟正黑體" panose="020B0604030504040204" pitchFamily="34" charset="-120"/>
              </a:rPr>
              <a:t>資源上傳與前臺呈現作業流程目的：</a:t>
            </a:r>
            <a:endParaRPr lang="en-US" altLang="zh-TW" sz="2300" b="1">
              <a:solidFill>
                <a:schemeClr val="accent5"/>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57200" y="2252423"/>
            <a:ext cx="8291261" cy="923330"/>
          </a:xfrm>
          <a:prstGeom prst="rect">
            <a:avLst/>
          </a:prstGeom>
        </p:spPr>
        <p:txBody>
          <a:bodyPr wrap="square">
            <a:spAutoFit/>
          </a:bodyPr>
          <a:lstStyle/>
          <a:p>
            <a:pPr indent="457200">
              <a:lnSpc>
                <a:spcPct val="150000"/>
              </a:lnSpc>
            </a:pPr>
            <a:r>
              <a:rPr lang="zh-TW" altLang="en-US" b="1">
                <a:solidFill>
                  <a:srgbClr val="FF0000"/>
                </a:solidFill>
                <a:latin typeface="微軟正黑體" panose="020B0604030504040204" pitchFamily="34" charset="-120"/>
                <a:ea typeface="微軟正黑體" panose="020B0604030504040204" pitchFamily="34" charset="-120"/>
              </a:rPr>
              <a:t>資源上傳</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與</a:t>
            </a:r>
            <a:r>
              <a:rPr lang="zh-TW" altLang="en-US" b="1">
                <a:solidFill>
                  <a:srgbClr val="FF0000"/>
                </a:solidFill>
                <a:latin typeface="微軟正黑體" panose="020B0604030504040204" pitchFamily="34" charset="-120"/>
                <a:ea typeface="微軟正黑體" panose="020B0604030504040204" pitchFamily="34" charset="-120"/>
              </a:rPr>
              <a:t>前臺呈現</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主要目的在於後臺行政人員所提供前臺顯示之資訊的有效控管與維護，進而達到資源上傳與前臺呈現之相關行政作業成效最佳化。</a:t>
            </a:r>
            <a:endParaRPr lang="en-US" altLang="zh-TW">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65104" y="3313154"/>
            <a:ext cx="8383358" cy="623248"/>
          </a:xfrm>
          <a:prstGeom prst="rect">
            <a:avLst/>
          </a:prstGeom>
        </p:spPr>
        <p:txBody>
          <a:bodyPr wrap="square">
            <a:spAutoFit/>
          </a:bodyPr>
          <a:lstStyle/>
          <a:p>
            <a:pPr>
              <a:lnSpc>
                <a:spcPct val="150000"/>
              </a:lnSpc>
            </a:pPr>
            <a:r>
              <a:rPr lang="en-US" altLang="zh-TW" sz="2300" b="1">
                <a:solidFill>
                  <a:schemeClr val="accent5"/>
                </a:solidFill>
                <a:latin typeface="微軟正黑體" panose="020B0604030504040204" pitchFamily="34" charset="-120"/>
                <a:ea typeface="微軟正黑體" panose="020B0604030504040204" pitchFamily="34" charset="-120"/>
              </a:rPr>
              <a:t>※</a:t>
            </a:r>
            <a:r>
              <a:rPr lang="zh-TW" altLang="en-US" sz="2300" b="1">
                <a:solidFill>
                  <a:schemeClr val="accent5"/>
                </a:solidFill>
                <a:latin typeface="微軟正黑體" panose="020B0604030504040204" pitchFamily="34" charset="-120"/>
                <a:ea typeface="微軟正黑體" panose="020B0604030504040204" pitchFamily="34" charset="-120"/>
              </a:rPr>
              <a:t>資源上傳與前臺呈現操作將根據以下流程進行教學：</a:t>
            </a:r>
            <a:endParaRPr lang="en-US" altLang="zh-TW" sz="2300" b="1">
              <a:solidFill>
                <a:schemeClr val="accent5"/>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57199" y="4073802"/>
            <a:ext cx="8291263" cy="507831"/>
          </a:xfrm>
          <a:prstGeom prst="rect">
            <a:avLst/>
          </a:prstGeom>
        </p:spPr>
        <p:txBody>
          <a:bodyPr wrap="square">
            <a:spAutoFit/>
          </a:bodyPr>
          <a:lstStyle/>
          <a:p>
            <a:pPr indent="457200">
              <a:lnSpc>
                <a:spcPct val="150000"/>
              </a:lnSpc>
            </a:pP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後臺首頁 ➜ 資源補給站 ➜ 資源補給站</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a:solidFill>
                  <a:schemeClr val="tx1">
                    <a:lumMod val="85000"/>
                    <a:lumOff val="15000"/>
                  </a:schemeClr>
                </a:solidFill>
                <a:latin typeface="微軟正黑體" panose="020B0604030504040204" pitchFamily="34" charset="-120"/>
                <a:ea typeface="微軟正黑體" panose="020B0604030504040204" pitchFamily="34" charset="-120"/>
              </a:rPr>
              <a:t>位於前臺首頁</a:t>
            </a:r>
            <a:r>
              <a:rPr lang="en-US" altLang="zh-TW">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54</a:t>
            </a:fld>
            <a:endParaRPr lang="zh-TW" altLang="en-US"/>
          </a:p>
        </p:txBody>
      </p:sp>
    </p:spTree>
    <p:extLst>
      <p:ext uri="{BB962C8B-B14F-4D97-AF65-F5344CB8AC3E}">
        <p14:creationId xmlns:p14="http://schemas.microsoft.com/office/powerpoint/2010/main" val="3619483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821572"/>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資源補給站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相關法規</a:t>
            </a:r>
            <a:endParaRPr lang="zh-TW" altLang="en-US" sz="1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6146" name="Picture 2" descr="http://volunteer-taoyuan.hamastar.com.tw/images/back-menu-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831"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rotWithShape="1">
          <a:blip r:embed="rId5"/>
          <a:srcRect t="-2267" b="15776"/>
          <a:stretch/>
        </p:blipFill>
        <p:spPr>
          <a:xfrm>
            <a:off x="519276" y="1530369"/>
            <a:ext cx="7735065" cy="2989379"/>
          </a:xfrm>
          <a:prstGeom prst="rect">
            <a:avLst/>
          </a:prstGeom>
          <a:ln>
            <a:solidFill>
              <a:schemeClr val="tx1"/>
            </a:solidFill>
          </a:ln>
        </p:spPr>
      </p:pic>
      <p:sp>
        <p:nvSpPr>
          <p:cNvPr id="4" name="投影片編號版面配置區 3"/>
          <p:cNvSpPr>
            <a:spLocks noGrp="1"/>
          </p:cNvSpPr>
          <p:nvPr>
            <p:ph type="sldNum" sz="quarter" idx="12"/>
          </p:nvPr>
        </p:nvSpPr>
        <p:spPr/>
        <p:txBody>
          <a:bodyPr/>
          <a:lstStyle/>
          <a:p>
            <a:fld id="{ADBB2F78-1F45-4BCF-8A51-476CE52655B8}" type="slidenum">
              <a:rPr lang="zh-TW" altLang="en-US" smtClean="0"/>
              <a:t>55</a:t>
            </a:fld>
            <a:endParaRPr lang="zh-TW" altLang="en-US"/>
          </a:p>
        </p:txBody>
      </p:sp>
    </p:spTree>
    <p:extLst>
      <p:ext uri="{BB962C8B-B14F-4D97-AF65-F5344CB8AC3E}">
        <p14:creationId xmlns:p14="http://schemas.microsoft.com/office/powerpoint/2010/main" val="2555770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5122" name="Picture 2" descr="http://volunteer-taoyuan.hamastar.com.tw/images/back-menu-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832" y="5013176"/>
            <a:ext cx="1180648" cy="12960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資源補給站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好站連結</a:t>
            </a:r>
            <a:endParaRPr lang="zh-TW" altLang="en-US" sz="1400" b="1">
              <a:solidFill>
                <a:schemeClr val="tx1">
                  <a:lumMod val="75000"/>
                  <a:lumOff val="25000"/>
                </a:schemeClr>
              </a:solidFill>
            </a:endParaRPr>
          </a:p>
        </p:txBody>
      </p:sp>
      <p:pic>
        <p:nvPicPr>
          <p:cNvPr id="3" name="圖片 2"/>
          <p:cNvPicPr>
            <a:picLocks noChangeAspect="1"/>
          </p:cNvPicPr>
          <p:nvPr/>
        </p:nvPicPr>
        <p:blipFill>
          <a:blip r:embed="rId5"/>
          <a:stretch>
            <a:fillRect/>
          </a:stretch>
        </p:blipFill>
        <p:spPr>
          <a:xfrm>
            <a:off x="287524" y="1281414"/>
            <a:ext cx="7424309" cy="3556237"/>
          </a:xfrm>
          <a:prstGeom prst="rect">
            <a:avLst/>
          </a:prstGeom>
          <a:ln>
            <a:solidFill>
              <a:schemeClr val="tx1"/>
            </a:solidFill>
          </a:ln>
        </p:spPr>
      </p:pic>
      <p:sp>
        <p:nvSpPr>
          <p:cNvPr id="4" name="投影片編號版面配置區 3"/>
          <p:cNvSpPr>
            <a:spLocks noGrp="1"/>
          </p:cNvSpPr>
          <p:nvPr>
            <p:ph type="sldNum" sz="quarter" idx="12"/>
          </p:nvPr>
        </p:nvSpPr>
        <p:spPr/>
        <p:txBody>
          <a:bodyPr/>
          <a:lstStyle/>
          <a:p>
            <a:fld id="{ADBB2F78-1F45-4BCF-8A51-476CE52655B8}" type="slidenum">
              <a:rPr lang="zh-TW" altLang="en-US" smtClean="0"/>
              <a:t>56</a:t>
            </a:fld>
            <a:endParaRPr lang="zh-TW" altLang="en-US"/>
          </a:p>
        </p:txBody>
      </p:sp>
    </p:spTree>
    <p:extLst>
      <p:ext uri="{BB962C8B-B14F-4D97-AF65-F5344CB8AC3E}">
        <p14:creationId xmlns:p14="http://schemas.microsoft.com/office/powerpoint/2010/main" val="2419061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4" name="矩形 13"/>
          <p:cNvSpPr/>
          <p:nvPr/>
        </p:nvSpPr>
        <p:spPr>
          <a:xfrm>
            <a:off x="287524" y="6016932"/>
            <a:ext cx="8476266" cy="292388"/>
          </a:xfrm>
          <a:prstGeom prst="rect">
            <a:avLst/>
          </a:prstGeom>
        </p:spPr>
        <p:txBody>
          <a:bodyPr wrap="square">
            <a:spAutoFit/>
          </a:bodyPr>
          <a:lstStyle/>
          <a:p>
            <a:r>
              <a:rPr lang="zh-TW" altLang="en-US" sz="1300">
                <a:solidFill>
                  <a:schemeClr val="tx1">
                    <a:lumMod val="85000"/>
                    <a:lumOff val="15000"/>
                  </a:schemeClr>
                </a:solidFill>
                <a:latin typeface="微軟正黑體" panose="020B0604030504040204" pitchFamily="34" charset="-120"/>
                <a:ea typeface="微軟正黑體" panose="020B0604030504040204" pitchFamily="34" charset="-120"/>
              </a:rPr>
              <a:t>網址：</a:t>
            </a:r>
            <a:r>
              <a:rPr lang="en-US" altLang="zh-TW" sz="1300">
                <a:solidFill>
                  <a:schemeClr val="tx1">
                    <a:lumMod val="85000"/>
                    <a:lumOff val="15000"/>
                  </a:schemeClr>
                </a:solidFill>
                <a:latin typeface="微軟正黑體" panose="020B0604030504040204" pitchFamily="34" charset="-120"/>
                <a:ea typeface="微軟正黑體" panose="020B0604030504040204" pitchFamily="34" charset="-120"/>
              </a:rPr>
              <a:t>http://volunteer-taoyuan.hamastar.com.tw/Education/Manage/File/index.aspx</a:t>
            </a:r>
            <a:endParaRPr lang="zh-TW" altLang="en-US" sz="130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2054" name="Picture 6" descr="http://volunteer-taoyuan.hamastar.com.tw/images/back-menu-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470" y="5014021"/>
            <a:ext cx="1180010" cy="1295299"/>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5"/>
          <a:stretch>
            <a:fillRect/>
          </a:stretch>
        </p:blipFill>
        <p:spPr>
          <a:xfrm>
            <a:off x="287524" y="1185538"/>
            <a:ext cx="7691131" cy="3457229"/>
          </a:xfrm>
          <a:prstGeom prst="rect">
            <a:avLst/>
          </a:prstGeom>
          <a:ln>
            <a:solidFill>
              <a:schemeClr val="tx1"/>
            </a:solidFill>
          </a:ln>
        </p:spPr>
      </p:pic>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資源補給站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下載專區</a:t>
            </a:r>
            <a:endParaRPr lang="zh-TW" altLang="en-US" sz="1400" b="1">
              <a:solidFill>
                <a:schemeClr val="tx1">
                  <a:lumMod val="75000"/>
                  <a:lumOff val="25000"/>
                </a:schemeClr>
              </a:solidFill>
            </a:endParaRPr>
          </a:p>
        </p:txBody>
      </p:sp>
      <p:sp>
        <p:nvSpPr>
          <p:cNvPr id="3" name="投影片編號版面配置區 2"/>
          <p:cNvSpPr>
            <a:spLocks noGrp="1"/>
          </p:cNvSpPr>
          <p:nvPr>
            <p:ph type="sldNum" sz="quarter" idx="12"/>
          </p:nvPr>
        </p:nvSpPr>
        <p:spPr/>
        <p:txBody>
          <a:bodyPr/>
          <a:lstStyle/>
          <a:p>
            <a:fld id="{ADBB2F78-1F45-4BCF-8A51-476CE52655B8}" type="slidenum">
              <a:rPr lang="zh-TW" altLang="en-US" smtClean="0"/>
              <a:t>57</a:t>
            </a:fld>
            <a:endParaRPr lang="zh-TW" altLang="en-US"/>
          </a:p>
        </p:txBody>
      </p:sp>
    </p:spTree>
    <p:extLst>
      <p:ext uri="{BB962C8B-B14F-4D97-AF65-F5344CB8AC3E}">
        <p14:creationId xmlns:p14="http://schemas.microsoft.com/office/powerpoint/2010/main" val="1576574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chemeClr val="accent6"/>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8" name="矩形 7"/>
          <p:cNvSpPr/>
          <p:nvPr/>
        </p:nvSpPr>
        <p:spPr>
          <a:xfrm>
            <a:off x="457201" y="121826"/>
            <a:ext cx="7859216" cy="834074"/>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資源補給站</a:t>
            </a:r>
            <a:endParaRPr lang="zh-TW" altLang="en-US" sz="1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chemeClr val="accent6"/>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3" name="投影片編號版面配置區 2"/>
          <p:cNvSpPr>
            <a:spLocks noGrp="1"/>
          </p:cNvSpPr>
          <p:nvPr>
            <p:ph type="sldNum" sz="quarter" idx="12"/>
          </p:nvPr>
        </p:nvSpPr>
        <p:spPr/>
        <p:txBody>
          <a:bodyPr/>
          <a:lstStyle/>
          <a:p>
            <a:fld id="{ADBB2F78-1F45-4BCF-8A51-476CE52655B8}" type="slidenum">
              <a:rPr lang="zh-TW" altLang="en-US" smtClean="0"/>
              <a:t>58</a:t>
            </a:fld>
            <a:endParaRPr lang="zh-TW" altLang="en-US"/>
          </a:p>
        </p:txBody>
      </p:sp>
      <p:pic>
        <p:nvPicPr>
          <p:cNvPr id="2" name="圖片 3" descr="一張含有 螢幕擷取畫面 的圖片&#10;&#10;描述是以非常高的可信度產生">
            <a:extLst>
              <a:ext uri="{FF2B5EF4-FFF2-40B4-BE49-F238E27FC236}">
                <a16:creationId xmlns:a16="http://schemas.microsoft.com/office/drawing/2014/main" xmlns="" id="{CECD7E6F-735F-4420-BB93-9C7203443A32}"/>
              </a:ext>
            </a:extLst>
          </p:cNvPr>
          <p:cNvPicPr>
            <a:picLocks noChangeAspect="1"/>
          </p:cNvPicPr>
          <p:nvPr/>
        </p:nvPicPr>
        <p:blipFill>
          <a:blip r:embed="rId4"/>
          <a:stretch>
            <a:fillRect/>
          </a:stretch>
        </p:blipFill>
        <p:spPr>
          <a:xfrm>
            <a:off x="287524" y="1208260"/>
            <a:ext cx="8324334" cy="4692104"/>
          </a:xfrm>
          <a:prstGeom prst="rect">
            <a:avLst/>
          </a:prstGeom>
          <a:ln>
            <a:solidFill>
              <a:schemeClr val="tx1"/>
            </a:solidFill>
          </a:ln>
        </p:spPr>
      </p:pic>
    </p:spTree>
    <p:extLst>
      <p:ext uri="{BB962C8B-B14F-4D97-AF65-F5344CB8AC3E}">
        <p14:creationId xmlns:p14="http://schemas.microsoft.com/office/powerpoint/2010/main" val="54576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834074"/>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紀錄冊申請審核系統</a:t>
            </a:r>
            <a:endParaRPr lang="zh-TW" altLang="en-US" sz="26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59</a:t>
            </a:fld>
            <a:endParaRPr lang="zh-TW" altLang="en-US"/>
          </a:p>
        </p:txBody>
      </p:sp>
      <p:pic>
        <p:nvPicPr>
          <p:cNvPr id="14" name="圖片 13"/>
          <p:cNvPicPr>
            <a:picLocks noChangeAspect="1"/>
          </p:cNvPicPr>
          <p:nvPr/>
        </p:nvPicPr>
        <p:blipFill>
          <a:blip r:embed="rId4"/>
          <a:stretch>
            <a:fillRect/>
          </a:stretch>
        </p:blipFill>
        <p:spPr>
          <a:xfrm>
            <a:off x="429512" y="1292004"/>
            <a:ext cx="7634436" cy="5031787"/>
          </a:xfrm>
          <a:prstGeom prst="rect">
            <a:avLst/>
          </a:prstGeom>
        </p:spPr>
      </p:pic>
      <p:sp>
        <p:nvSpPr>
          <p:cNvPr id="16" name="矩形 15"/>
          <p:cNvSpPr/>
          <p:nvPr/>
        </p:nvSpPr>
        <p:spPr>
          <a:xfrm>
            <a:off x="1907704" y="4703799"/>
            <a:ext cx="1584176"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5797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0" name="投影片編號版面配置區 9"/>
          <p:cNvSpPr>
            <a:spLocks noGrp="1"/>
          </p:cNvSpPr>
          <p:nvPr>
            <p:ph type="sldNum" sz="quarter" idx="12"/>
          </p:nvPr>
        </p:nvSpPr>
        <p:spPr/>
        <p:txBody>
          <a:bodyPr/>
          <a:lstStyle/>
          <a:p>
            <a:fld id="{ADBB2F78-1F45-4BCF-8A51-476CE52655B8}" type="slidenum">
              <a:rPr lang="zh-TW" altLang="en-US" smtClean="0"/>
              <a:t>6</a:t>
            </a:fld>
            <a:endParaRPr lang="zh-TW" altLang="en-US"/>
          </a:p>
        </p:txBody>
      </p:sp>
      <p:grpSp>
        <p:nvGrpSpPr>
          <p:cNvPr id="43" name="群組 42"/>
          <p:cNvGrpSpPr/>
          <p:nvPr/>
        </p:nvGrpSpPr>
        <p:grpSpPr>
          <a:xfrm rot="2700000">
            <a:off x="7879445" y="125791"/>
            <a:ext cx="2016000" cy="313200"/>
            <a:chOff x="8015116" y="161187"/>
            <a:chExt cx="2016000" cy="313200"/>
          </a:xfrm>
          <a:solidFill>
            <a:schemeClr val="accent6"/>
          </a:solidFill>
        </p:grpSpPr>
        <p:sp>
          <p:nvSpPr>
            <p:cNvPr id="44" name="矩形 43"/>
            <p:cNvSpPr/>
            <p:nvPr/>
          </p:nvSpPr>
          <p:spPr>
            <a:xfrm>
              <a:off x="8015116" y="161187"/>
              <a:ext cx="2016000" cy="313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5" name="矩形 44"/>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目錄</a:t>
              </a:r>
            </a:p>
          </p:txBody>
        </p:sp>
      </p:grpSp>
      <p:grpSp>
        <p:nvGrpSpPr>
          <p:cNvPr id="63" name="群組 62"/>
          <p:cNvGrpSpPr/>
          <p:nvPr/>
        </p:nvGrpSpPr>
        <p:grpSpPr>
          <a:xfrm>
            <a:off x="-134107" y="155019"/>
            <a:ext cx="2798335" cy="1728496"/>
            <a:chOff x="903334" y="2105744"/>
            <a:chExt cx="3841897" cy="2383585"/>
          </a:xfrm>
        </p:grpSpPr>
        <p:grpSp>
          <p:nvGrpSpPr>
            <p:cNvPr id="48" name="群組 47"/>
            <p:cNvGrpSpPr/>
            <p:nvPr/>
          </p:nvGrpSpPr>
          <p:grpSpPr>
            <a:xfrm>
              <a:off x="1509272" y="2105744"/>
              <a:ext cx="3074816" cy="1765174"/>
              <a:chOff x="1509272" y="2105744"/>
              <a:chExt cx="3074816" cy="1765174"/>
            </a:xfrm>
          </p:grpSpPr>
          <p:pic>
            <p:nvPicPr>
              <p:cNvPr id="1026" name="Picture 2" descr="ãé¼ç­é ­.pngãçåçæå°çµæ"/>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449816">
                <a:off x="2637870" y="2105744"/>
                <a:ext cx="1946218" cy="1765174"/>
              </a:xfrm>
              <a:prstGeom prst="rect">
                <a:avLst/>
              </a:prstGeom>
              <a:noFill/>
              <a:extLst>
                <a:ext uri="{909E8E84-426E-40DD-AFC4-6F175D3DCCD1}">
                  <a14:hiddenFill xmlns:a14="http://schemas.microsoft.com/office/drawing/2010/main">
                    <a:solidFill>
                      <a:srgbClr val="FFFFFF"/>
                    </a:solidFill>
                  </a14:hiddenFill>
                </a:ext>
              </a:extLst>
            </p:spPr>
          </p:pic>
          <p:sp>
            <p:nvSpPr>
              <p:cNvPr id="47" name="文字方塊 46"/>
              <p:cNvSpPr txBox="1"/>
              <p:nvPr/>
            </p:nvSpPr>
            <p:spPr>
              <a:xfrm>
                <a:off x="1509272" y="2837682"/>
                <a:ext cx="1581782" cy="806401"/>
              </a:xfrm>
              <a:prstGeom prst="rect">
                <a:avLst/>
              </a:prstGeom>
              <a:noFill/>
            </p:spPr>
            <p:txBody>
              <a:bodyPr wrap="square" rtlCol="0">
                <a:spAutoFit/>
              </a:bodyPr>
              <a:lstStyle/>
              <a:p>
                <a:r>
                  <a:rPr lang="zh-TW" altLang="en-US" sz="3200" b="1">
                    <a:solidFill>
                      <a:schemeClr val="accent6"/>
                    </a:solidFill>
                    <a:latin typeface="微軟正黑體" panose="020B0604030504040204" pitchFamily="34" charset="-120"/>
                    <a:ea typeface="微軟正黑體" panose="020B0604030504040204" pitchFamily="34" charset="-120"/>
                  </a:rPr>
                  <a:t>目錄</a:t>
                </a:r>
              </a:p>
            </p:txBody>
          </p:sp>
        </p:grpSp>
        <p:sp>
          <p:nvSpPr>
            <p:cNvPr id="46" name="矩形 45"/>
            <p:cNvSpPr/>
            <p:nvPr/>
          </p:nvSpPr>
          <p:spPr>
            <a:xfrm>
              <a:off x="903334" y="3810253"/>
              <a:ext cx="3841897" cy="679076"/>
            </a:xfrm>
            <a:prstGeom prst="rect">
              <a:avLst/>
            </a:prstGeom>
          </p:spPr>
          <p:txBody>
            <a:bodyPr wrap="square">
              <a:spAutoFit/>
            </a:bodyPr>
            <a:lstStyle/>
            <a:p>
              <a:pPr algn="ctr"/>
              <a:r>
                <a:rPr lang="en-US" altLang="zh-TW" sz="2600" b="1" dirty="0" smtClean="0">
                  <a:solidFill>
                    <a:schemeClr val="accent6"/>
                  </a:solidFill>
                  <a:latin typeface="微軟正黑體" panose="020B0604030504040204" pitchFamily="34" charset="-120"/>
                  <a:ea typeface="微軟正黑體" panose="020B0604030504040204" pitchFamily="34" charset="-120"/>
                </a:rPr>
                <a:t>contents</a:t>
              </a:r>
              <a:endParaRPr lang="zh-TW" altLang="en-US" sz="2600" b="1" dirty="0">
                <a:solidFill>
                  <a:schemeClr val="accent6"/>
                </a:solidFill>
                <a:latin typeface="微軟正黑體" panose="020B0604030504040204" pitchFamily="34" charset="-120"/>
                <a:ea typeface="微軟正黑體" panose="020B0604030504040204" pitchFamily="34" charset="-120"/>
              </a:endParaRPr>
            </a:p>
          </p:txBody>
        </p:sp>
      </p:grpSp>
      <p:sp>
        <p:nvSpPr>
          <p:cNvPr id="56" name="文字方塊 55">
            <a:hlinkClick r:id="rId5" action="ppaction://hlinksldjump"/>
          </p:cNvPr>
          <p:cNvSpPr txBox="1"/>
          <p:nvPr/>
        </p:nvSpPr>
        <p:spPr>
          <a:xfrm>
            <a:off x="2664228" y="2224700"/>
            <a:ext cx="2236510"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召募</a:t>
            </a:r>
            <a:r>
              <a:rPr lang="en-US" altLang="zh-TW" sz="2300" b="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媒合</a:t>
            </a:r>
            <a:r>
              <a:rPr lang="en-US" altLang="zh-TW" sz="2300" b="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系統</a:t>
            </a:r>
          </a:p>
        </p:txBody>
      </p:sp>
      <p:sp>
        <p:nvSpPr>
          <p:cNvPr id="61" name="文字方塊 60">
            <a:hlinkClick r:id="rId6" action="ppaction://hlinksldjump"/>
          </p:cNvPr>
          <p:cNvSpPr txBox="1"/>
          <p:nvPr/>
        </p:nvSpPr>
        <p:spPr>
          <a:xfrm>
            <a:off x="2664228" y="3137083"/>
            <a:ext cx="2028119"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教育訓練系統</a:t>
            </a:r>
          </a:p>
        </p:txBody>
      </p:sp>
      <p:sp>
        <p:nvSpPr>
          <p:cNvPr id="62" name="文字方塊 61">
            <a:hlinkClick r:id="rId7" action="ppaction://hlinksldjump"/>
          </p:cNvPr>
          <p:cNvSpPr txBox="1"/>
          <p:nvPr/>
        </p:nvSpPr>
        <p:spPr>
          <a:xfrm>
            <a:off x="2664228" y="4049466"/>
            <a:ext cx="2618024"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運用單位管理系統</a:t>
            </a:r>
          </a:p>
        </p:txBody>
      </p:sp>
      <p:sp>
        <p:nvSpPr>
          <p:cNvPr id="64" name="文字方塊 63">
            <a:hlinkClick r:id="rId8" action="ppaction://hlinksldjump"/>
          </p:cNvPr>
          <p:cNvSpPr txBox="1"/>
          <p:nvPr/>
        </p:nvSpPr>
        <p:spPr>
          <a:xfrm>
            <a:off x="2664228" y="4961849"/>
            <a:ext cx="2618024"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志工資料管理系統</a:t>
            </a:r>
          </a:p>
        </p:txBody>
      </p:sp>
      <p:sp>
        <p:nvSpPr>
          <p:cNvPr id="65" name="文字方塊 64">
            <a:hlinkClick r:id="rId9" action="ppaction://hlinksldjump"/>
          </p:cNvPr>
          <p:cNvSpPr txBox="1"/>
          <p:nvPr/>
        </p:nvSpPr>
        <p:spPr>
          <a:xfrm>
            <a:off x="2664228" y="5874232"/>
            <a:ext cx="2618024"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志工保險管理系統</a:t>
            </a:r>
          </a:p>
        </p:txBody>
      </p:sp>
      <p:sp>
        <p:nvSpPr>
          <p:cNvPr id="66" name="文字方塊 65">
            <a:hlinkClick r:id="rId10" action="ppaction://hlinksldjump"/>
          </p:cNvPr>
          <p:cNvSpPr txBox="1"/>
          <p:nvPr/>
        </p:nvSpPr>
        <p:spPr>
          <a:xfrm>
            <a:off x="6288628" y="2303296"/>
            <a:ext cx="2747868"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半年報</a:t>
            </a:r>
            <a:r>
              <a:rPr lang="en-US" altLang="zh-TW" sz="2300" b="1">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年度成果報</a:t>
            </a:r>
          </a:p>
        </p:txBody>
      </p:sp>
      <p:sp>
        <p:nvSpPr>
          <p:cNvPr id="69" name="文字方塊 68">
            <a:hlinkClick r:id="rId11" action="ppaction://hlinksldjump"/>
          </p:cNvPr>
          <p:cNvSpPr txBox="1"/>
          <p:nvPr/>
        </p:nvSpPr>
        <p:spPr>
          <a:xfrm>
            <a:off x="6288628" y="3215678"/>
            <a:ext cx="1659429"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資源補給站</a:t>
            </a:r>
          </a:p>
        </p:txBody>
      </p:sp>
      <p:grpSp>
        <p:nvGrpSpPr>
          <p:cNvPr id="73" name="群組 72"/>
          <p:cNvGrpSpPr/>
          <p:nvPr/>
        </p:nvGrpSpPr>
        <p:grpSpPr>
          <a:xfrm>
            <a:off x="1930464" y="2195810"/>
            <a:ext cx="617267" cy="599850"/>
            <a:chOff x="4342292" y="330967"/>
            <a:chExt cx="617267" cy="599850"/>
          </a:xfrm>
        </p:grpSpPr>
        <p:grpSp>
          <p:nvGrpSpPr>
            <p:cNvPr id="75" name="群組 74"/>
            <p:cNvGrpSpPr/>
            <p:nvPr/>
          </p:nvGrpSpPr>
          <p:grpSpPr>
            <a:xfrm rot="5400000">
              <a:off x="4351001" y="322258"/>
              <a:ext cx="599850" cy="617267"/>
              <a:chOff x="5076056" y="548680"/>
              <a:chExt cx="599850" cy="617267"/>
            </a:xfrm>
            <a:effectLst>
              <a:outerShdw blurRad="50800" dist="38100" dir="2700000" algn="tl" rotWithShape="0">
                <a:prstClr val="black">
                  <a:alpha val="40000"/>
                </a:prstClr>
              </a:outerShdw>
            </a:effectLst>
          </p:grpSpPr>
          <p:sp>
            <p:nvSpPr>
              <p:cNvPr id="77" name="矩形 76"/>
              <p:cNvSpPr/>
              <p:nvPr/>
            </p:nvSpPr>
            <p:spPr>
              <a:xfrm>
                <a:off x="5076056" y="548680"/>
                <a:ext cx="504056" cy="504056"/>
              </a:xfrm>
              <a:prstGeom prst="rect">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8" name="矩形 77"/>
              <p:cNvSpPr/>
              <p:nvPr/>
            </p:nvSpPr>
            <p:spPr>
              <a:xfrm>
                <a:off x="5171850" y="661891"/>
                <a:ext cx="504056" cy="504056"/>
              </a:xfrm>
              <a:prstGeom prst="rect">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76" name="矩形 75"/>
            <p:cNvSpPr/>
            <p:nvPr/>
          </p:nvSpPr>
          <p:spPr>
            <a:xfrm>
              <a:off x="4477341" y="398329"/>
              <a:ext cx="460382" cy="369332"/>
            </a:xfrm>
            <a:prstGeom prst="rect">
              <a:avLst/>
            </a:prstGeom>
            <a:effectLst>
              <a:outerShdw blurRad="50800" dist="38100" dir="2700000" algn="tl" rotWithShape="0">
                <a:prstClr val="black">
                  <a:alpha val="40000"/>
                </a:prstClr>
              </a:outerShdw>
            </a:effectLst>
          </p:spPr>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01</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grpSp>
        <p:nvGrpSpPr>
          <p:cNvPr id="79" name="群組 78"/>
          <p:cNvGrpSpPr/>
          <p:nvPr/>
        </p:nvGrpSpPr>
        <p:grpSpPr>
          <a:xfrm>
            <a:off x="1930464" y="3092227"/>
            <a:ext cx="617267" cy="599850"/>
            <a:chOff x="4342292" y="1098081"/>
            <a:chExt cx="617267" cy="599850"/>
          </a:xfrm>
        </p:grpSpPr>
        <p:grpSp>
          <p:nvGrpSpPr>
            <p:cNvPr id="80" name="群組 79"/>
            <p:cNvGrpSpPr/>
            <p:nvPr/>
          </p:nvGrpSpPr>
          <p:grpSpPr>
            <a:xfrm rot="5400000">
              <a:off x="4351001" y="1089372"/>
              <a:ext cx="599850" cy="617267"/>
              <a:chOff x="5076056" y="548680"/>
              <a:chExt cx="599850" cy="617267"/>
            </a:xfrm>
            <a:solidFill>
              <a:schemeClr val="accent6"/>
            </a:solidFill>
            <a:effectLst>
              <a:outerShdw blurRad="50800" dist="38100" dir="2700000" algn="tl" rotWithShape="0">
                <a:prstClr val="black">
                  <a:alpha val="40000"/>
                </a:prstClr>
              </a:outerShdw>
            </a:effectLst>
          </p:grpSpPr>
          <p:sp>
            <p:nvSpPr>
              <p:cNvPr id="82" name="矩形 81"/>
              <p:cNvSpPr/>
              <p:nvPr/>
            </p:nvSpPr>
            <p:spPr>
              <a:xfrm>
                <a:off x="5076056" y="548680"/>
                <a:ext cx="504056" cy="504056"/>
              </a:xfrm>
              <a:prstGeom prst="rect">
                <a:avLst/>
              </a:prstGeom>
              <a:grp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83" name="矩形 82"/>
              <p:cNvSpPr/>
              <p:nvPr/>
            </p:nvSpPr>
            <p:spPr>
              <a:xfrm>
                <a:off x="5171850" y="661891"/>
                <a:ext cx="504056" cy="504056"/>
              </a:xfrm>
              <a:prstGeom prst="rect">
                <a:avLst/>
              </a:prstGeom>
              <a:grp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81" name="矩形 80"/>
            <p:cNvSpPr/>
            <p:nvPr/>
          </p:nvSpPr>
          <p:spPr>
            <a:xfrm>
              <a:off x="4477341" y="1165443"/>
              <a:ext cx="460382" cy="369332"/>
            </a:xfrm>
            <a:prstGeom prst="rect">
              <a:avLst/>
            </a:prstGeom>
            <a:effectLst>
              <a:outerShdw blurRad="50800" dist="38100" dir="2700000" algn="tl" rotWithShape="0">
                <a:prstClr val="black">
                  <a:alpha val="40000"/>
                </a:prstClr>
              </a:outerShdw>
            </a:effectLst>
          </p:spPr>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02</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grpSp>
        <p:nvGrpSpPr>
          <p:cNvPr id="84" name="群組 83"/>
          <p:cNvGrpSpPr/>
          <p:nvPr/>
        </p:nvGrpSpPr>
        <p:grpSpPr>
          <a:xfrm>
            <a:off x="1930464" y="3988644"/>
            <a:ext cx="617267" cy="599850"/>
            <a:chOff x="4342292" y="1865195"/>
            <a:chExt cx="617267" cy="599850"/>
          </a:xfrm>
        </p:grpSpPr>
        <p:grpSp>
          <p:nvGrpSpPr>
            <p:cNvPr id="85" name="群組 84"/>
            <p:cNvGrpSpPr/>
            <p:nvPr/>
          </p:nvGrpSpPr>
          <p:grpSpPr>
            <a:xfrm rot="5400000">
              <a:off x="4351001" y="1856486"/>
              <a:ext cx="599850" cy="617267"/>
              <a:chOff x="5076056" y="548680"/>
              <a:chExt cx="599850" cy="617267"/>
            </a:xfrm>
            <a:solidFill>
              <a:srgbClr val="FFC000"/>
            </a:solidFill>
            <a:effectLst>
              <a:outerShdw blurRad="50800" dist="38100" dir="2700000" algn="tl" rotWithShape="0">
                <a:prstClr val="black">
                  <a:alpha val="40000"/>
                </a:prstClr>
              </a:outerShdw>
            </a:effectLst>
          </p:grpSpPr>
          <p:sp>
            <p:nvSpPr>
              <p:cNvPr id="87" name="矩形 86"/>
              <p:cNvSpPr/>
              <p:nvPr/>
            </p:nvSpPr>
            <p:spPr>
              <a:xfrm>
                <a:off x="5076056" y="548680"/>
                <a:ext cx="504056" cy="504056"/>
              </a:xfrm>
              <a:prstGeom prst="rect">
                <a:avLst/>
              </a:prstGeom>
              <a:grp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88" name="矩形 87"/>
              <p:cNvSpPr/>
              <p:nvPr/>
            </p:nvSpPr>
            <p:spPr>
              <a:xfrm>
                <a:off x="5171850" y="661891"/>
                <a:ext cx="504056" cy="504056"/>
              </a:xfrm>
              <a:prstGeom prst="rect">
                <a:avLst/>
              </a:prstGeom>
              <a:grp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86" name="矩形 85"/>
            <p:cNvSpPr/>
            <p:nvPr/>
          </p:nvSpPr>
          <p:spPr>
            <a:xfrm>
              <a:off x="4477341" y="1932557"/>
              <a:ext cx="460382" cy="369332"/>
            </a:xfrm>
            <a:prstGeom prst="rect">
              <a:avLst/>
            </a:prstGeom>
            <a:effectLst>
              <a:outerShdw blurRad="50800" dist="38100" dir="2700000" algn="tl" rotWithShape="0">
                <a:prstClr val="black">
                  <a:alpha val="40000"/>
                </a:prstClr>
              </a:outerShdw>
            </a:effectLst>
          </p:spPr>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03</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grpSp>
        <p:nvGrpSpPr>
          <p:cNvPr id="89" name="群組 88"/>
          <p:cNvGrpSpPr/>
          <p:nvPr/>
        </p:nvGrpSpPr>
        <p:grpSpPr>
          <a:xfrm>
            <a:off x="1930464" y="4885061"/>
            <a:ext cx="617267" cy="599850"/>
            <a:chOff x="4342292" y="3399423"/>
            <a:chExt cx="617267" cy="599850"/>
          </a:xfrm>
        </p:grpSpPr>
        <p:grpSp>
          <p:nvGrpSpPr>
            <p:cNvPr id="90" name="群組 89"/>
            <p:cNvGrpSpPr/>
            <p:nvPr/>
          </p:nvGrpSpPr>
          <p:grpSpPr>
            <a:xfrm rot="5400000">
              <a:off x="4351001" y="3390714"/>
              <a:ext cx="599850" cy="617267"/>
              <a:chOff x="5076056" y="548680"/>
              <a:chExt cx="599850" cy="617267"/>
            </a:xfrm>
            <a:solidFill>
              <a:schemeClr val="accent3"/>
            </a:solidFill>
            <a:effectLst>
              <a:outerShdw blurRad="50800" dist="38100" dir="2700000" algn="tl" rotWithShape="0">
                <a:prstClr val="black">
                  <a:alpha val="40000"/>
                </a:prstClr>
              </a:outerShdw>
            </a:effectLst>
          </p:grpSpPr>
          <p:sp>
            <p:nvSpPr>
              <p:cNvPr id="92" name="矩形 91"/>
              <p:cNvSpPr/>
              <p:nvPr/>
            </p:nvSpPr>
            <p:spPr>
              <a:xfrm>
                <a:off x="5076056" y="548680"/>
                <a:ext cx="504056" cy="504056"/>
              </a:xfrm>
              <a:prstGeom prst="rect">
                <a:avLst/>
              </a:prstGeom>
              <a:grp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3" name="矩形 92"/>
              <p:cNvSpPr/>
              <p:nvPr/>
            </p:nvSpPr>
            <p:spPr>
              <a:xfrm>
                <a:off x="5171850" y="661891"/>
                <a:ext cx="504056" cy="504056"/>
              </a:xfrm>
              <a:prstGeom prst="rect">
                <a:avLst/>
              </a:prstGeom>
              <a:grp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91" name="矩形 90"/>
            <p:cNvSpPr/>
            <p:nvPr/>
          </p:nvSpPr>
          <p:spPr>
            <a:xfrm>
              <a:off x="4477341" y="3466785"/>
              <a:ext cx="460382" cy="369332"/>
            </a:xfrm>
            <a:prstGeom prst="rect">
              <a:avLst/>
            </a:prstGeom>
            <a:effectLst>
              <a:outerShdw blurRad="50800" dist="38100" dir="2700000" algn="tl" rotWithShape="0">
                <a:prstClr val="black">
                  <a:alpha val="40000"/>
                </a:prstClr>
              </a:outerShdw>
            </a:effectLst>
          </p:spPr>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04</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grpSp>
        <p:nvGrpSpPr>
          <p:cNvPr id="94" name="群組 93"/>
          <p:cNvGrpSpPr/>
          <p:nvPr/>
        </p:nvGrpSpPr>
        <p:grpSpPr>
          <a:xfrm>
            <a:off x="1930464" y="5781478"/>
            <a:ext cx="617267" cy="599850"/>
            <a:chOff x="4342292" y="4166537"/>
            <a:chExt cx="617267" cy="599850"/>
          </a:xfrm>
        </p:grpSpPr>
        <p:grpSp>
          <p:nvGrpSpPr>
            <p:cNvPr id="95" name="群組 94"/>
            <p:cNvGrpSpPr/>
            <p:nvPr/>
          </p:nvGrpSpPr>
          <p:grpSpPr>
            <a:xfrm rot="5400000">
              <a:off x="4351001" y="4157828"/>
              <a:ext cx="599850" cy="617267"/>
              <a:chOff x="5076056" y="548680"/>
              <a:chExt cx="599850" cy="617267"/>
            </a:xfrm>
            <a:solidFill>
              <a:srgbClr val="6E45C1"/>
            </a:solidFill>
            <a:effectLst>
              <a:outerShdw blurRad="50800" dist="38100" dir="2700000" algn="tl" rotWithShape="0">
                <a:prstClr val="black">
                  <a:alpha val="40000"/>
                </a:prstClr>
              </a:outerShdw>
            </a:effectLst>
          </p:grpSpPr>
          <p:sp>
            <p:nvSpPr>
              <p:cNvPr id="97" name="矩形 96"/>
              <p:cNvSpPr/>
              <p:nvPr/>
            </p:nvSpPr>
            <p:spPr>
              <a:xfrm>
                <a:off x="5076056" y="548680"/>
                <a:ext cx="504056" cy="504056"/>
              </a:xfrm>
              <a:prstGeom prst="rect">
                <a:avLst/>
              </a:prstGeom>
              <a:grpFill/>
              <a:ln>
                <a:solidFill>
                  <a:srgbClr val="6E45C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8" name="矩形 97"/>
              <p:cNvSpPr/>
              <p:nvPr/>
            </p:nvSpPr>
            <p:spPr>
              <a:xfrm>
                <a:off x="5171850" y="661891"/>
                <a:ext cx="504056" cy="504056"/>
              </a:xfrm>
              <a:prstGeom prst="rect">
                <a:avLst/>
              </a:prstGeom>
              <a:grpFill/>
              <a:ln>
                <a:solidFill>
                  <a:srgbClr val="6E45C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96" name="矩形 95"/>
            <p:cNvSpPr/>
            <p:nvPr/>
          </p:nvSpPr>
          <p:spPr>
            <a:xfrm>
              <a:off x="4477341" y="4233899"/>
              <a:ext cx="460382" cy="369332"/>
            </a:xfrm>
            <a:prstGeom prst="rect">
              <a:avLst/>
            </a:prstGeom>
            <a:effectLst>
              <a:outerShdw blurRad="50800" dist="38100" dir="2700000" algn="tl" rotWithShape="0">
                <a:prstClr val="black">
                  <a:alpha val="40000"/>
                </a:prstClr>
              </a:outerShdw>
            </a:effectLst>
          </p:spPr>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05</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grpSp>
        <p:nvGrpSpPr>
          <p:cNvPr id="99" name="群組 98"/>
          <p:cNvGrpSpPr/>
          <p:nvPr/>
        </p:nvGrpSpPr>
        <p:grpSpPr>
          <a:xfrm>
            <a:off x="5554864" y="2194576"/>
            <a:ext cx="617267" cy="599850"/>
            <a:chOff x="4342292" y="4933651"/>
            <a:chExt cx="617267" cy="599850"/>
          </a:xfrm>
        </p:grpSpPr>
        <p:grpSp>
          <p:nvGrpSpPr>
            <p:cNvPr id="100" name="群組 99"/>
            <p:cNvGrpSpPr/>
            <p:nvPr/>
          </p:nvGrpSpPr>
          <p:grpSpPr>
            <a:xfrm rot="5400000">
              <a:off x="4351001" y="4924942"/>
              <a:ext cx="599850" cy="617267"/>
              <a:chOff x="5076056" y="548680"/>
              <a:chExt cx="599850" cy="617267"/>
            </a:xfrm>
            <a:solidFill>
              <a:schemeClr val="accent5"/>
            </a:solidFill>
            <a:effectLst>
              <a:outerShdw blurRad="50800" dist="38100" dir="2700000" algn="tl" rotWithShape="0">
                <a:prstClr val="black">
                  <a:alpha val="40000"/>
                </a:prstClr>
              </a:outerShdw>
            </a:effectLst>
          </p:grpSpPr>
          <p:sp>
            <p:nvSpPr>
              <p:cNvPr id="102" name="矩形 101"/>
              <p:cNvSpPr/>
              <p:nvPr/>
            </p:nvSpPr>
            <p:spPr>
              <a:xfrm>
                <a:off x="5076056" y="548680"/>
                <a:ext cx="504056" cy="504056"/>
              </a:xfrm>
              <a:prstGeom prst="rect">
                <a:avLst/>
              </a:prstGeom>
              <a:grp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3" name="矩形 102"/>
              <p:cNvSpPr/>
              <p:nvPr/>
            </p:nvSpPr>
            <p:spPr>
              <a:xfrm>
                <a:off x="5171850" y="661891"/>
                <a:ext cx="504056" cy="504056"/>
              </a:xfrm>
              <a:prstGeom prst="rect">
                <a:avLst/>
              </a:prstGeom>
              <a:grp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101" name="矩形 100"/>
            <p:cNvSpPr/>
            <p:nvPr/>
          </p:nvSpPr>
          <p:spPr>
            <a:xfrm>
              <a:off x="4477341" y="5001013"/>
              <a:ext cx="460382" cy="369332"/>
            </a:xfrm>
            <a:prstGeom prst="rect">
              <a:avLst/>
            </a:prstGeom>
            <a:effectLst>
              <a:outerShdw blurRad="50800" dist="38100" dir="2700000" algn="tl" rotWithShape="0">
                <a:prstClr val="black">
                  <a:alpha val="40000"/>
                </a:prstClr>
              </a:outerShdw>
            </a:effectLst>
          </p:spPr>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06</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grpSp>
        <p:nvGrpSpPr>
          <p:cNvPr id="104" name="群組 103"/>
          <p:cNvGrpSpPr/>
          <p:nvPr/>
        </p:nvGrpSpPr>
        <p:grpSpPr>
          <a:xfrm>
            <a:off x="5554864" y="3090994"/>
            <a:ext cx="617267" cy="599850"/>
            <a:chOff x="4342292" y="5709470"/>
            <a:chExt cx="617267" cy="599850"/>
          </a:xfrm>
        </p:grpSpPr>
        <p:grpSp>
          <p:nvGrpSpPr>
            <p:cNvPr id="105" name="群組 104"/>
            <p:cNvGrpSpPr/>
            <p:nvPr/>
          </p:nvGrpSpPr>
          <p:grpSpPr>
            <a:xfrm rot="5400000">
              <a:off x="4351001" y="5700761"/>
              <a:ext cx="599850" cy="617267"/>
              <a:chOff x="5076056" y="548680"/>
              <a:chExt cx="599850" cy="617267"/>
            </a:xfrm>
            <a:solidFill>
              <a:schemeClr val="accent1">
                <a:lumMod val="75000"/>
              </a:schemeClr>
            </a:solidFill>
            <a:effectLst>
              <a:outerShdw blurRad="50800" dist="38100" dir="2700000" algn="tl" rotWithShape="0">
                <a:prstClr val="black">
                  <a:alpha val="40000"/>
                </a:prstClr>
              </a:outerShdw>
            </a:effectLst>
          </p:grpSpPr>
          <p:sp>
            <p:nvSpPr>
              <p:cNvPr id="107" name="矩形 106"/>
              <p:cNvSpPr/>
              <p:nvPr/>
            </p:nvSpPr>
            <p:spPr>
              <a:xfrm>
                <a:off x="5076056" y="548680"/>
                <a:ext cx="504056" cy="504056"/>
              </a:xfrm>
              <a:prstGeom prst="rect">
                <a:avLst/>
              </a:prstGeom>
              <a:grp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8" name="矩形 107"/>
              <p:cNvSpPr/>
              <p:nvPr/>
            </p:nvSpPr>
            <p:spPr>
              <a:xfrm>
                <a:off x="5171850" y="661891"/>
                <a:ext cx="504056" cy="504056"/>
              </a:xfrm>
              <a:prstGeom prst="rect">
                <a:avLst/>
              </a:prstGeom>
              <a:grp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106" name="矩形 105"/>
            <p:cNvSpPr/>
            <p:nvPr/>
          </p:nvSpPr>
          <p:spPr>
            <a:xfrm>
              <a:off x="4477341" y="5735722"/>
              <a:ext cx="460382" cy="369332"/>
            </a:xfrm>
            <a:prstGeom prst="rect">
              <a:avLst/>
            </a:prstGeom>
            <a:effectLst>
              <a:outerShdw blurRad="50800" dist="38100" dir="2700000" algn="tl" rotWithShape="0">
                <a:prstClr val="black">
                  <a:alpha val="40000"/>
                </a:prstClr>
              </a:outerShdw>
            </a:effectLst>
          </p:spPr>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07</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sp>
        <p:nvSpPr>
          <p:cNvPr id="109" name="文字方塊 108">
            <a:hlinkClick r:id="rId10" action="ppaction://hlinksldjump"/>
          </p:cNvPr>
          <p:cNvSpPr txBox="1"/>
          <p:nvPr/>
        </p:nvSpPr>
        <p:spPr>
          <a:xfrm>
            <a:off x="6288628" y="4093237"/>
            <a:ext cx="2544286" cy="446276"/>
          </a:xfrm>
          <a:prstGeom prst="rect">
            <a:avLst/>
          </a:prstGeom>
          <a:noFill/>
        </p:spPr>
        <p:txBody>
          <a:bodyPr wrap="none" rtlCol="0">
            <a:spAutoFit/>
          </a:bodyPr>
          <a:lstStyle/>
          <a:p>
            <a:r>
              <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rPr>
              <a:t>線上申請審核系統</a:t>
            </a:r>
          </a:p>
        </p:txBody>
      </p:sp>
      <p:sp>
        <p:nvSpPr>
          <p:cNvPr id="110" name="文字方塊 109">
            <a:hlinkClick r:id="rId11" action="ppaction://hlinksldjump"/>
          </p:cNvPr>
          <p:cNvSpPr txBox="1"/>
          <p:nvPr/>
        </p:nvSpPr>
        <p:spPr>
          <a:xfrm>
            <a:off x="6288628" y="5005619"/>
            <a:ext cx="2249334" cy="446276"/>
          </a:xfrm>
          <a:prstGeom prst="rect">
            <a:avLst/>
          </a:prstGeom>
          <a:noFill/>
        </p:spPr>
        <p:txBody>
          <a:bodyPr wrap="none" rtlCol="0" anchor="t">
            <a:spAutoFit/>
          </a:bodyPr>
          <a:lstStyle/>
          <a:p>
            <a:r>
              <a:rPr lang="zh-TW" altLang="en-US" sz="2300" b="1">
                <a:solidFill>
                  <a:schemeClr val="tx1">
                    <a:lumMod val="85000"/>
                    <a:lumOff val="15000"/>
                  </a:schemeClr>
                </a:solidFill>
                <a:latin typeface="微軟正黑體"/>
                <a:ea typeface="微軟正黑體"/>
              </a:rPr>
              <a:t>補助案管理系統</a:t>
            </a:r>
            <a:endParaRPr lang="zh-TW" altLang="en-US" sz="2300"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11" name="群組 110"/>
          <p:cNvGrpSpPr/>
          <p:nvPr/>
        </p:nvGrpSpPr>
        <p:grpSpPr>
          <a:xfrm>
            <a:off x="5554864" y="3984517"/>
            <a:ext cx="617267" cy="599850"/>
            <a:chOff x="4342292" y="4933651"/>
            <a:chExt cx="617267" cy="599850"/>
          </a:xfrm>
          <a:solidFill>
            <a:srgbClr val="CD4BE7"/>
          </a:solidFill>
        </p:grpSpPr>
        <p:grpSp>
          <p:nvGrpSpPr>
            <p:cNvPr id="112" name="群組 111"/>
            <p:cNvGrpSpPr/>
            <p:nvPr/>
          </p:nvGrpSpPr>
          <p:grpSpPr>
            <a:xfrm rot="5400000">
              <a:off x="4351001" y="4924942"/>
              <a:ext cx="599850" cy="617267"/>
              <a:chOff x="5076056" y="548680"/>
              <a:chExt cx="599850" cy="617267"/>
            </a:xfrm>
            <a:grpFill/>
            <a:effectLst>
              <a:outerShdw blurRad="50800" dist="38100" dir="2700000" algn="tl" rotWithShape="0">
                <a:prstClr val="black">
                  <a:alpha val="40000"/>
                </a:prstClr>
              </a:outerShdw>
            </a:effectLst>
          </p:grpSpPr>
          <p:sp>
            <p:nvSpPr>
              <p:cNvPr id="114" name="矩形 113"/>
              <p:cNvSpPr/>
              <p:nvPr/>
            </p:nvSpPr>
            <p:spPr>
              <a:xfrm>
                <a:off x="5076056" y="548680"/>
                <a:ext cx="504056" cy="504056"/>
              </a:xfrm>
              <a:prstGeom prst="rect">
                <a:avLst/>
              </a:prstGeom>
              <a:grpFill/>
              <a:ln>
                <a:solidFill>
                  <a:srgbClr val="CD4BE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15" name="矩形 114"/>
              <p:cNvSpPr/>
              <p:nvPr/>
            </p:nvSpPr>
            <p:spPr>
              <a:xfrm>
                <a:off x="5171850" y="661891"/>
                <a:ext cx="504056" cy="504056"/>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113" name="矩形 112"/>
            <p:cNvSpPr/>
            <p:nvPr/>
          </p:nvSpPr>
          <p:spPr>
            <a:xfrm>
              <a:off x="4477341" y="5001013"/>
              <a:ext cx="460382" cy="36933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08</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554864" y="4880935"/>
            <a:ext cx="617267" cy="599850"/>
            <a:chOff x="4342292" y="5709470"/>
            <a:chExt cx="617267" cy="599850"/>
          </a:xfrm>
          <a:solidFill>
            <a:schemeClr val="accent6">
              <a:lumMod val="50000"/>
            </a:schemeClr>
          </a:solidFill>
        </p:grpSpPr>
        <p:grpSp>
          <p:nvGrpSpPr>
            <p:cNvPr id="117" name="群組 116"/>
            <p:cNvGrpSpPr/>
            <p:nvPr/>
          </p:nvGrpSpPr>
          <p:grpSpPr>
            <a:xfrm rot="5400000">
              <a:off x="4351001" y="5700761"/>
              <a:ext cx="599850" cy="617267"/>
              <a:chOff x="5076056" y="548680"/>
              <a:chExt cx="599850" cy="617267"/>
            </a:xfrm>
            <a:grpFill/>
            <a:effectLst>
              <a:outerShdw blurRad="50800" dist="38100" dir="2700000" algn="tl" rotWithShape="0">
                <a:prstClr val="black">
                  <a:alpha val="40000"/>
                </a:prstClr>
              </a:outerShdw>
            </a:effectLst>
          </p:grpSpPr>
          <p:sp>
            <p:nvSpPr>
              <p:cNvPr id="119" name="矩形 118"/>
              <p:cNvSpPr/>
              <p:nvPr/>
            </p:nvSpPr>
            <p:spPr>
              <a:xfrm>
                <a:off x="5076056" y="548680"/>
                <a:ext cx="504056" cy="504056"/>
              </a:xfrm>
              <a:prstGeom prst="rect">
                <a:avLst/>
              </a:prstGeom>
              <a:grp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20" name="矩形 119"/>
              <p:cNvSpPr/>
              <p:nvPr/>
            </p:nvSpPr>
            <p:spPr>
              <a:xfrm>
                <a:off x="5171850" y="661891"/>
                <a:ext cx="504056" cy="504056"/>
              </a:xfrm>
              <a:prstGeom prst="rect">
                <a:avLst/>
              </a:prstGeom>
              <a:grp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sp>
          <p:nvSpPr>
            <p:cNvPr id="118" name="矩形 117"/>
            <p:cNvSpPr/>
            <p:nvPr/>
          </p:nvSpPr>
          <p:spPr>
            <a:xfrm>
              <a:off x="4477341" y="5735722"/>
              <a:ext cx="460382" cy="369332"/>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none">
              <a:spAutoFit/>
            </a:bodyPr>
            <a:lstStyle/>
            <a:p>
              <a:r>
                <a:rPr lang="en-US" altLang="zh-TW" b="1">
                  <a:solidFill>
                    <a:schemeClr val="bg1"/>
                  </a:solidFill>
                  <a:latin typeface="微軟正黑體" panose="020B0604030504040204" pitchFamily="34" charset="-120"/>
                  <a:ea typeface="微軟正黑體" panose="020B0604030504040204" pitchFamily="34" charset="-120"/>
                </a:rPr>
                <a:t>09</a:t>
              </a:r>
              <a:endParaRPr lang="zh-TW" altLang="en-US" b="1">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952200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15934"/>
            <a:ext cx="8297121" cy="37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descr="http://volunteer-taoyuan.hamastar.com.tw/images/back-menu-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528" y="5123393"/>
            <a:ext cx="1180648"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紀錄冊申請審核系統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申請</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60</a:t>
            </a:fld>
            <a:endParaRPr lang="zh-TW" altLang="en-US"/>
          </a:p>
        </p:txBody>
      </p:sp>
      <p:sp>
        <p:nvSpPr>
          <p:cNvPr id="14" name="矩形 13"/>
          <p:cNvSpPr/>
          <p:nvPr/>
        </p:nvSpPr>
        <p:spPr>
          <a:xfrm>
            <a:off x="8316417" y="2565856"/>
            <a:ext cx="446579" cy="261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xmlns="" id="{0EB70EB9-0098-4245-A913-8082CD27548C}"/>
              </a:ext>
            </a:extLst>
          </p:cNvPr>
          <p:cNvSpPr txBox="1"/>
          <p:nvPr/>
        </p:nvSpPr>
        <p:spPr>
          <a:xfrm>
            <a:off x="5718504" y="1919525"/>
            <a:ext cx="2482299" cy="646331"/>
          </a:xfrm>
          <a:prstGeom prst="rect">
            <a:avLst/>
          </a:prstGeom>
          <a:noFill/>
        </p:spPr>
        <p:txBody>
          <a:bodyPr wrap="square" rtlCol="0" anchor="t">
            <a:spAutoFit/>
          </a:bodyPr>
          <a:lstStyle/>
          <a:p>
            <a:r>
              <a:rPr lang="zh-TW" altLang="en-US" b="1">
                <a:solidFill>
                  <a:srgbClr val="FF0000"/>
                </a:solidFill>
                <a:latin typeface="微軟正黑體"/>
                <a:ea typeface="微軟正黑體"/>
              </a:rPr>
              <a:t>點擊「申請」進入申請資訊頁面</a:t>
            </a:r>
          </a:p>
        </p:txBody>
      </p:sp>
      <p:sp>
        <p:nvSpPr>
          <p:cNvPr id="21" name="矩形 20">
            <a:extLst>
              <a:ext uri="{FF2B5EF4-FFF2-40B4-BE49-F238E27FC236}">
                <a16:creationId xmlns:a16="http://schemas.microsoft.com/office/drawing/2014/main" xmlns="" id="{90B53354-C4C8-445A-8B47-99ED1E4F0C02}"/>
              </a:ext>
            </a:extLst>
          </p:cNvPr>
          <p:cNvSpPr/>
          <p:nvPr/>
        </p:nvSpPr>
        <p:spPr>
          <a:xfrm>
            <a:off x="7706527" y="3421892"/>
            <a:ext cx="872115" cy="319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xmlns="" id="{3BF5E61D-DFFA-4E20-B7BD-725669F02967}"/>
              </a:ext>
            </a:extLst>
          </p:cNvPr>
          <p:cNvSpPr txBox="1"/>
          <p:nvPr/>
        </p:nvSpPr>
        <p:spPr>
          <a:xfrm>
            <a:off x="4325249" y="5476510"/>
            <a:ext cx="3100136" cy="369332"/>
          </a:xfrm>
          <a:prstGeom prst="rect">
            <a:avLst/>
          </a:prstGeom>
          <a:noFill/>
        </p:spPr>
        <p:txBody>
          <a:bodyPr wrap="square" rtlCol="0" anchor="t">
            <a:spAutoFit/>
          </a:bodyPr>
          <a:lstStyle/>
          <a:p>
            <a:r>
              <a:rPr lang="zh-TW" altLang="en-US" b="1" dirty="0">
                <a:solidFill>
                  <a:srgbClr val="FF0000"/>
                </a:solidFill>
                <a:latin typeface="微軟正黑體"/>
                <a:ea typeface="微軟正黑體"/>
              </a:rPr>
              <a:t>如已</a:t>
            </a:r>
            <a:r>
              <a:rPr lang="zh-TW" altLang="en-US" b="1" dirty="0" smtClean="0">
                <a:solidFill>
                  <a:srgbClr val="FF0000"/>
                </a:solidFill>
                <a:latin typeface="微軟正黑體"/>
                <a:ea typeface="微軟正黑體"/>
              </a:rPr>
              <a:t>通過後遺失可補發</a:t>
            </a:r>
            <a:endParaRPr lang="zh-TW" altLang="en-US" b="1" dirty="0">
              <a:solidFill>
                <a:srgbClr val="FF0000"/>
              </a:solidFill>
              <a:latin typeface="微軟正黑體"/>
              <a:ea typeface="微軟正黑體"/>
            </a:endParaRPr>
          </a:p>
        </p:txBody>
      </p:sp>
    </p:spTree>
    <p:extLst>
      <p:ext uri="{BB962C8B-B14F-4D97-AF65-F5344CB8AC3E}">
        <p14:creationId xmlns:p14="http://schemas.microsoft.com/office/powerpoint/2010/main" val="2216359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descr="http://volunteer-taoyuan.hamastar.com.tw/images/back-menu-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797" y="5013176"/>
            <a:ext cx="1180648" cy="129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紀錄冊申請審核系統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申請</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61</a:t>
            </a:fld>
            <a:endParaRPr lang="zh-TW" altLang="en-US"/>
          </a:p>
        </p:txBody>
      </p:sp>
      <p:pic>
        <p:nvPicPr>
          <p:cNvPr id="2" name="圖片 3" descr="一張含有 螢幕擷取畫面 的圖片&#10;&#10;描述是以非常高的可信度產生">
            <a:extLst>
              <a:ext uri="{FF2B5EF4-FFF2-40B4-BE49-F238E27FC236}">
                <a16:creationId xmlns:a16="http://schemas.microsoft.com/office/drawing/2014/main" xmlns="" id="{10189E9C-A0AC-4163-AA33-AD366E30242E}"/>
              </a:ext>
            </a:extLst>
          </p:cNvPr>
          <p:cNvPicPr>
            <a:picLocks noChangeAspect="1"/>
          </p:cNvPicPr>
          <p:nvPr/>
        </p:nvPicPr>
        <p:blipFill>
          <a:blip r:embed="rId5"/>
          <a:stretch>
            <a:fillRect/>
          </a:stretch>
        </p:blipFill>
        <p:spPr>
          <a:xfrm>
            <a:off x="770238" y="1165360"/>
            <a:ext cx="6470820" cy="5258387"/>
          </a:xfrm>
          <a:prstGeom prst="rect">
            <a:avLst/>
          </a:prstGeom>
          <a:ln>
            <a:solidFill>
              <a:schemeClr val="tx1"/>
            </a:solidFill>
          </a:ln>
        </p:spPr>
      </p:pic>
      <p:sp>
        <p:nvSpPr>
          <p:cNvPr id="5" name="矩形 4">
            <a:extLst>
              <a:ext uri="{FF2B5EF4-FFF2-40B4-BE49-F238E27FC236}">
                <a16:creationId xmlns:a16="http://schemas.microsoft.com/office/drawing/2014/main" xmlns="" id="{5CA545DA-6DDA-4192-BF6E-71471CF83C8F}"/>
              </a:ext>
            </a:extLst>
          </p:cNvPr>
          <p:cNvSpPr/>
          <p:nvPr/>
        </p:nvSpPr>
        <p:spPr>
          <a:xfrm>
            <a:off x="1511071" y="3460330"/>
            <a:ext cx="982037" cy="241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xmlns="" id="{C938A64E-1447-4644-8421-A95CEE7A5762}"/>
              </a:ext>
            </a:extLst>
          </p:cNvPr>
          <p:cNvSpPr txBox="1"/>
          <p:nvPr/>
        </p:nvSpPr>
        <p:spPr>
          <a:xfrm>
            <a:off x="2536639" y="3422930"/>
            <a:ext cx="3100136" cy="369332"/>
          </a:xfrm>
          <a:prstGeom prst="rect">
            <a:avLst/>
          </a:prstGeom>
          <a:noFill/>
        </p:spPr>
        <p:txBody>
          <a:bodyPr wrap="square" rtlCol="0" anchor="t">
            <a:spAutoFit/>
          </a:bodyPr>
          <a:lstStyle/>
          <a:p>
            <a:r>
              <a:rPr lang="zh-TW" altLang="en-US" b="1">
                <a:solidFill>
                  <a:srgbClr val="FF0000"/>
                </a:solidFill>
                <a:latin typeface="微軟正黑體"/>
                <a:ea typeface="微軟正黑體"/>
              </a:rPr>
              <a:t>挑選新申請志工</a:t>
            </a:r>
            <a:endParaRPr lang="zh-TW" altLang="en-US" b="1" dirty="0">
              <a:solidFill>
                <a:srgbClr val="FF0000"/>
              </a:solidFill>
              <a:latin typeface="微軟正黑體"/>
              <a:ea typeface="微軟正黑體"/>
            </a:endParaRPr>
          </a:p>
        </p:txBody>
      </p:sp>
      <p:sp>
        <p:nvSpPr>
          <p:cNvPr id="20" name="文字方塊 19">
            <a:extLst>
              <a:ext uri="{FF2B5EF4-FFF2-40B4-BE49-F238E27FC236}">
                <a16:creationId xmlns:a16="http://schemas.microsoft.com/office/drawing/2014/main" xmlns="" id="{195A76CA-8DB3-4B3B-8500-5665AE9A6886}"/>
              </a:ext>
            </a:extLst>
          </p:cNvPr>
          <p:cNvSpPr txBox="1"/>
          <p:nvPr/>
        </p:nvSpPr>
        <p:spPr>
          <a:xfrm>
            <a:off x="3607557" y="2444686"/>
            <a:ext cx="3100136" cy="369332"/>
          </a:xfrm>
          <a:prstGeom prst="rect">
            <a:avLst/>
          </a:prstGeom>
          <a:noFill/>
        </p:spPr>
        <p:txBody>
          <a:bodyPr wrap="square" rtlCol="0" anchor="t">
            <a:spAutoFit/>
          </a:bodyPr>
          <a:lstStyle/>
          <a:p>
            <a:r>
              <a:rPr lang="zh-TW" altLang="en-US" b="1">
                <a:solidFill>
                  <a:srgbClr val="FF0000"/>
                </a:solidFill>
                <a:latin typeface="微軟正黑體"/>
                <a:ea typeface="微軟正黑體"/>
              </a:rPr>
              <a:t>帶入申請人資訊</a:t>
            </a:r>
            <a:endParaRPr lang="zh-TW" altLang="en-US" b="1" dirty="0">
              <a:solidFill>
                <a:srgbClr val="FF0000"/>
              </a:solidFill>
              <a:latin typeface="微軟正黑體"/>
              <a:ea typeface="微軟正黑體"/>
            </a:endParaRPr>
          </a:p>
        </p:txBody>
      </p:sp>
      <p:sp>
        <p:nvSpPr>
          <p:cNvPr id="8" name="矩形 7">
            <a:extLst>
              <a:ext uri="{FF2B5EF4-FFF2-40B4-BE49-F238E27FC236}">
                <a16:creationId xmlns:a16="http://schemas.microsoft.com/office/drawing/2014/main" xmlns="" id="{1334EEC4-DAB4-4DD9-925A-8E00F25DF374}"/>
              </a:ext>
            </a:extLst>
          </p:cNvPr>
          <p:cNvSpPr/>
          <p:nvPr/>
        </p:nvSpPr>
        <p:spPr>
          <a:xfrm>
            <a:off x="1511071" y="2811600"/>
            <a:ext cx="3278335" cy="60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910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4" descr="一張含有 螢幕擷取畫面 的圖片&#10;&#10;描述是以非常高的可信度產生">
            <a:extLst>
              <a:ext uri="{FF2B5EF4-FFF2-40B4-BE49-F238E27FC236}">
                <a16:creationId xmlns:a16="http://schemas.microsoft.com/office/drawing/2014/main" xmlns="" id="{23390F2C-DCF3-4CC0-A7C4-06C76FB0E3AA}"/>
              </a:ext>
            </a:extLst>
          </p:cNvPr>
          <p:cNvPicPr>
            <a:picLocks noChangeAspect="1"/>
          </p:cNvPicPr>
          <p:nvPr/>
        </p:nvPicPr>
        <p:blipFill>
          <a:blip r:embed="rId3"/>
          <a:stretch>
            <a:fillRect/>
          </a:stretch>
        </p:blipFill>
        <p:spPr>
          <a:xfrm>
            <a:off x="389239" y="1344909"/>
            <a:ext cx="8015416" cy="3859262"/>
          </a:xfrm>
          <a:prstGeom prst="rect">
            <a:avLst/>
          </a:prstGeom>
          <a:ln>
            <a:solidFill>
              <a:schemeClr val="tx1"/>
            </a:solidFill>
          </a:ln>
        </p:spPr>
      </p:pic>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http://volunteer-taoyuan.hamastar.com.tw/images/back-menu-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797" y="5009210"/>
            <a:ext cx="1180649" cy="1296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紀錄冊申請審核系統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審核</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62</a:t>
            </a:fld>
            <a:endParaRPr lang="zh-TW" altLang="en-US"/>
          </a:p>
        </p:txBody>
      </p:sp>
      <p:sp>
        <p:nvSpPr>
          <p:cNvPr id="14" name="矩形 13"/>
          <p:cNvSpPr/>
          <p:nvPr/>
        </p:nvSpPr>
        <p:spPr>
          <a:xfrm>
            <a:off x="7240169" y="3165231"/>
            <a:ext cx="572192" cy="3174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xmlns="" id="{56144314-B7C8-4157-9B65-D5E046B37A27}"/>
              </a:ext>
            </a:extLst>
          </p:cNvPr>
          <p:cNvSpPr txBox="1"/>
          <p:nvPr/>
        </p:nvSpPr>
        <p:spPr>
          <a:xfrm>
            <a:off x="2402774" y="2454983"/>
            <a:ext cx="4655028" cy="369332"/>
          </a:xfrm>
          <a:prstGeom prst="rect">
            <a:avLst/>
          </a:prstGeom>
          <a:noFill/>
        </p:spPr>
        <p:txBody>
          <a:bodyPr wrap="square" rtlCol="0" anchor="t">
            <a:spAutoFit/>
          </a:bodyPr>
          <a:lstStyle/>
          <a:p>
            <a:r>
              <a:rPr lang="zh-TW" altLang="en-US" b="1">
                <a:solidFill>
                  <a:srgbClr val="FF0000"/>
                </a:solidFill>
                <a:latin typeface="微軟正黑體"/>
                <a:ea typeface="微軟正黑體"/>
              </a:rPr>
              <a:t>點擊檢視進到申請資訊頁面進行審核</a:t>
            </a:r>
            <a:endParaRPr lang="zh-TW" altLang="en-US" b="1" dirty="0">
              <a:solidFill>
                <a:srgbClr val="FF0000"/>
              </a:solidFill>
              <a:latin typeface="微軟正黑體"/>
              <a:ea typeface="微軟正黑體"/>
            </a:endParaRPr>
          </a:p>
        </p:txBody>
      </p:sp>
    </p:spTree>
    <p:extLst>
      <p:ext uri="{BB962C8B-B14F-4D97-AF65-F5344CB8AC3E}">
        <p14:creationId xmlns:p14="http://schemas.microsoft.com/office/powerpoint/2010/main" val="1850980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http://volunteer-taoyuan.hamastar.com.tw/images/back-menu-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797" y="5009210"/>
            <a:ext cx="1180649" cy="1296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紀錄冊申請審核系統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審核</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63</a:t>
            </a:fld>
            <a:endParaRPr lang="zh-TW" altLang="en-US"/>
          </a:p>
        </p:txBody>
      </p:sp>
      <p:pic>
        <p:nvPicPr>
          <p:cNvPr id="2" name="圖片 2" descr="一張含有 螢幕擷取畫面 的圖片&#10;&#10;描述是以非常高的可信度產生">
            <a:extLst>
              <a:ext uri="{FF2B5EF4-FFF2-40B4-BE49-F238E27FC236}">
                <a16:creationId xmlns:a16="http://schemas.microsoft.com/office/drawing/2014/main" xmlns="" id="{982E66CE-CB7A-4974-A25B-CF8413B1BE67}"/>
              </a:ext>
            </a:extLst>
          </p:cNvPr>
          <p:cNvPicPr>
            <a:picLocks noChangeAspect="1"/>
          </p:cNvPicPr>
          <p:nvPr/>
        </p:nvPicPr>
        <p:blipFill>
          <a:blip r:embed="rId5"/>
          <a:stretch>
            <a:fillRect/>
          </a:stretch>
        </p:blipFill>
        <p:spPr>
          <a:xfrm>
            <a:off x="832021" y="987145"/>
            <a:ext cx="5657335" cy="5058761"/>
          </a:xfrm>
          <a:prstGeom prst="rect">
            <a:avLst/>
          </a:prstGeom>
        </p:spPr>
      </p:pic>
      <p:pic>
        <p:nvPicPr>
          <p:cNvPr id="5" name="圖片 7" descr="一張含有 螢幕擷取畫面 的圖片&#10;&#10;描述是以高可信度產生">
            <a:extLst>
              <a:ext uri="{FF2B5EF4-FFF2-40B4-BE49-F238E27FC236}">
                <a16:creationId xmlns:a16="http://schemas.microsoft.com/office/drawing/2014/main" xmlns="" id="{0E9D98B5-D6F6-4E4E-9792-622B93201242}"/>
              </a:ext>
            </a:extLst>
          </p:cNvPr>
          <p:cNvPicPr>
            <a:picLocks noChangeAspect="1"/>
          </p:cNvPicPr>
          <p:nvPr/>
        </p:nvPicPr>
        <p:blipFill>
          <a:blip r:embed="rId6"/>
          <a:stretch>
            <a:fillRect/>
          </a:stretch>
        </p:blipFill>
        <p:spPr>
          <a:xfrm>
            <a:off x="1027670" y="5977144"/>
            <a:ext cx="5224848" cy="608414"/>
          </a:xfrm>
          <a:prstGeom prst="rect">
            <a:avLst/>
          </a:prstGeom>
        </p:spPr>
      </p:pic>
      <p:sp>
        <p:nvSpPr>
          <p:cNvPr id="9" name="矩形 8">
            <a:extLst>
              <a:ext uri="{FF2B5EF4-FFF2-40B4-BE49-F238E27FC236}">
                <a16:creationId xmlns:a16="http://schemas.microsoft.com/office/drawing/2014/main" xmlns="" id="{60B49E65-8119-4B3E-AFB0-9123F164E510}"/>
              </a:ext>
            </a:extLst>
          </p:cNvPr>
          <p:cNvSpPr/>
          <p:nvPr/>
        </p:nvSpPr>
        <p:spPr>
          <a:xfrm>
            <a:off x="975612" y="6003762"/>
            <a:ext cx="3278335" cy="60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48214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榮譽卡申請審核系統</a:t>
            </a:r>
            <a:endParaRPr lang="zh-TW" altLang="en-US" sz="26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64</a:t>
            </a:fld>
            <a:endParaRPr lang="zh-TW" altLang="en-US"/>
          </a:p>
        </p:txBody>
      </p:sp>
      <p:pic>
        <p:nvPicPr>
          <p:cNvPr id="14" name="圖片 13"/>
          <p:cNvPicPr>
            <a:picLocks noChangeAspect="1"/>
          </p:cNvPicPr>
          <p:nvPr/>
        </p:nvPicPr>
        <p:blipFill>
          <a:blip r:embed="rId4"/>
          <a:stretch>
            <a:fillRect/>
          </a:stretch>
        </p:blipFill>
        <p:spPr>
          <a:xfrm>
            <a:off x="429512" y="1292004"/>
            <a:ext cx="7634436" cy="5031787"/>
          </a:xfrm>
          <a:prstGeom prst="rect">
            <a:avLst/>
          </a:prstGeom>
        </p:spPr>
      </p:pic>
      <p:sp>
        <p:nvSpPr>
          <p:cNvPr id="16" name="矩形 15"/>
          <p:cNvSpPr/>
          <p:nvPr/>
        </p:nvSpPr>
        <p:spPr>
          <a:xfrm>
            <a:off x="379040" y="4720079"/>
            <a:ext cx="1528664"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41046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螢幕擷取畫面 的圖片&#10;&#10;描述是以非常高的可信度產生">
            <a:extLst>
              <a:ext uri="{FF2B5EF4-FFF2-40B4-BE49-F238E27FC236}">
                <a16:creationId xmlns:a16="http://schemas.microsoft.com/office/drawing/2014/main" xmlns="" id="{24899A6F-F4BF-4BE3-A6C4-8BEE2F159DB4}"/>
              </a:ext>
            </a:extLst>
          </p:cNvPr>
          <p:cNvPicPr>
            <a:picLocks noChangeAspect="1"/>
          </p:cNvPicPr>
          <p:nvPr/>
        </p:nvPicPr>
        <p:blipFill>
          <a:blip r:embed="rId3"/>
          <a:stretch>
            <a:fillRect/>
          </a:stretch>
        </p:blipFill>
        <p:spPr>
          <a:xfrm>
            <a:off x="327454" y="1348286"/>
            <a:ext cx="8344929" cy="3389131"/>
          </a:xfrm>
          <a:prstGeom prst="rect">
            <a:avLst/>
          </a:prstGeom>
          <a:ln>
            <a:solidFill>
              <a:schemeClr val="tx1"/>
            </a:solidFill>
          </a:ln>
        </p:spPr>
      </p:pic>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http://volunteer-taoyuan.hamastar.com.tw/images/back-menu-5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796"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821572"/>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榮譽卡申請審核系統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申請</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65</a:t>
            </a:fld>
            <a:endParaRPr lang="zh-TW" altLang="en-US"/>
          </a:p>
        </p:txBody>
      </p:sp>
      <p:sp>
        <p:nvSpPr>
          <p:cNvPr id="13" name="矩形 12"/>
          <p:cNvSpPr/>
          <p:nvPr/>
        </p:nvSpPr>
        <p:spPr>
          <a:xfrm>
            <a:off x="8220808" y="2566889"/>
            <a:ext cx="440760" cy="338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8692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http://volunteer-taoyuan.hamastar.com.tw/images/back-menu-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796"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821572"/>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榮譽卡申請審核系統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申請</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66</a:t>
            </a:fld>
            <a:endParaRPr lang="zh-TW" altLang="en-US"/>
          </a:p>
        </p:txBody>
      </p:sp>
      <p:pic>
        <p:nvPicPr>
          <p:cNvPr id="3" name="圖片 3" descr="一張含有 螢幕擷取畫面 的圖片&#10;&#10;描述是以非常高的可信度產生">
            <a:extLst>
              <a:ext uri="{FF2B5EF4-FFF2-40B4-BE49-F238E27FC236}">
                <a16:creationId xmlns:a16="http://schemas.microsoft.com/office/drawing/2014/main" xmlns="" id="{D3D2540C-F0E6-414E-850B-31ADA42A51A4}"/>
              </a:ext>
            </a:extLst>
          </p:cNvPr>
          <p:cNvPicPr>
            <a:picLocks noChangeAspect="1"/>
          </p:cNvPicPr>
          <p:nvPr/>
        </p:nvPicPr>
        <p:blipFill>
          <a:blip r:embed="rId5"/>
          <a:stretch>
            <a:fillRect/>
          </a:stretch>
        </p:blipFill>
        <p:spPr>
          <a:xfrm>
            <a:off x="821724" y="1434786"/>
            <a:ext cx="6398740" cy="4317941"/>
          </a:xfrm>
          <a:prstGeom prst="rect">
            <a:avLst/>
          </a:prstGeom>
        </p:spPr>
      </p:pic>
      <p:sp>
        <p:nvSpPr>
          <p:cNvPr id="5" name="矩形 4">
            <a:extLst>
              <a:ext uri="{FF2B5EF4-FFF2-40B4-BE49-F238E27FC236}">
                <a16:creationId xmlns:a16="http://schemas.microsoft.com/office/drawing/2014/main" xmlns="" id="{0728BA2A-3C33-4DB9-A106-C7B70AA57E21}"/>
              </a:ext>
            </a:extLst>
          </p:cNvPr>
          <p:cNvSpPr/>
          <p:nvPr/>
        </p:nvSpPr>
        <p:spPr>
          <a:xfrm>
            <a:off x="1686127" y="4397384"/>
            <a:ext cx="1074712" cy="241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xmlns="" id="{FE4499E8-772E-4FE1-8A65-68836FA9D2AA}"/>
              </a:ext>
            </a:extLst>
          </p:cNvPr>
          <p:cNvSpPr txBox="1"/>
          <p:nvPr/>
        </p:nvSpPr>
        <p:spPr>
          <a:xfrm>
            <a:off x="2804369" y="4359984"/>
            <a:ext cx="3100136" cy="369332"/>
          </a:xfrm>
          <a:prstGeom prst="rect">
            <a:avLst/>
          </a:prstGeom>
          <a:noFill/>
        </p:spPr>
        <p:txBody>
          <a:bodyPr wrap="square" rtlCol="0" anchor="t">
            <a:spAutoFit/>
          </a:bodyPr>
          <a:lstStyle/>
          <a:p>
            <a:r>
              <a:rPr lang="zh-TW" altLang="en-US" b="1">
                <a:solidFill>
                  <a:srgbClr val="FF0000"/>
                </a:solidFill>
                <a:latin typeface="微軟正黑體"/>
                <a:ea typeface="微軟正黑體"/>
              </a:rPr>
              <a:t>挑選新申請志工</a:t>
            </a:r>
            <a:endParaRPr lang="zh-TW" altLang="en-US" b="1" dirty="0">
              <a:solidFill>
                <a:srgbClr val="FF0000"/>
              </a:solidFill>
              <a:latin typeface="微軟正黑體"/>
              <a:ea typeface="微軟正黑體"/>
            </a:endParaRPr>
          </a:p>
        </p:txBody>
      </p:sp>
      <p:sp>
        <p:nvSpPr>
          <p:cNvPr id="8" name="文字方塊 7">
            <a:extLst>
              <a:ext uri="{FF2B5EF4-FFF2-40B4-BE49-F238E27FC236}">
                <a16:creationId xmlns:a16="http://schemas.microsoft.com/office/drawing/2014/main" xmlns="" id="{556D105D-B2D8-4689-8258-34DE36DBCC78}"/>
              </a:ext>
            </a:extLst>
          </p:cNvPr>
          <p:cNvSpPr txBox="1"/>
          <p:nvPr/>
        </p:nvSpPr>
        <p:spPr>
          <a:xfrm>
            <a:off x="4359260" y="3041929"/>
            <a:ext cx="3100136" cy="369332"/>
          </a:xfrm>
          <a:prstGeom prst="rect">
            <a:avLst/>
          </a:prstGeom>
          <a:noFill/>
        </p:spPr>
        <p:txBody>
          <a:bodyPr wrap="square" rtlCol="0" anchor="t">
            <a:spAutoFit/>
          </a:bodyPr>
          <a:lstStyle/>
          <a:p>
            <a:r>
              <a:rPr lang="zh-TW" altLang="en-US" b="1">
                <a:solidFill>
                  <a:srgbClr val="FF0000"/>
                </a:solidFill>
                <a:latin typeface="微軟正黑體"/>
                <a:ea typeface="微軟正黑體"/>
              </a:rPr>
              <a:t>帶入申請人資訊</a:t>
            </a:r>
            <a:endParaRPr lang="zh-TW" altLang="en-US" b="1" dirty="0">
              <a:solidFill>
                <a:srgbClr val="FF0000"/>
              </a:solidFill>
              <a:latin typeface="微軟正黑體"/>
              <a:ea typeface="微軟正黑體"/>
            </a:endParaRPr>
          </a:p>
        </p:txBody>
      </p:sp>
      <p:sp>
        <p:nvSpPr>
          <p:cNvPr id="9" name="矩形 8">
            <a:extLst>
              <a:ext uri="{FF2B5EF4-FFF2-40B4-BE49-F238E27FC236}">
                <a16:creationId xmlns:a16="http://schemas.microsoft.com/office/drawing/2014/main" xmlns="" id="{AE05F27D-4246-4D34-AF67-CF52543D0468}"/>
              </a:ext>
            </a:extLst>
          </p:cNvPr>
          <p:cNvSpPr/>
          <p:nvPr/>
        </p:nvSpPr>
        <p:spPr>
          <a:xfrm>
            <a:off x="1686126" y="3594195"/>
            <a:ext cx="4225685" cy="756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25043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螢幕擷取畫面 的圖片&#10;&#10;描述是以非常高的可信度產生">
            <a:extLst>
              <a:ext uri="{FF2B5EF4-FFF2-40B4-BE49-F238E27FC236}">
                <a16:creationId xmlns:a16="http://schemas.microsoft.com/office/drawing/2014/main" xmlns="" id="{1A648E54-5E6F-4139-8CC0-DB399C996EDA}"/>
              </a:ext>
            </a:extLst>
          </p:cNvPr>
          <p:cNvPicPr>
            <a:picLocks noChangeAspect="1"/>
          </p:cNvPicPr>
          <p:nvPr/>
        </p:nvPicPr>
        <p:blipFill>
          <a:blip r:embed="rId3"/>
          <a:stretch>
            <a:fillRect/>
          </a:stretch>
        </p:blipFill>
        <p:spPr>
          <a:xfrm>
            <a:off x="286264" y="1357983"/>
            <a:ext cx="7974227" cy="3359440"/>
          </a:xfrm>
          <a:prstGeom prst="rect">
            <a:avLst/>
          </a:prstGeom>
        </p:spPr>
      </p:pic>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194" name="Picture 2" descr="http://volunteer-taoyuan.hamastar.com.tw/images/back-menu-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6796" y="5013176"/>
            <a:ext cx="1180649" cy="1296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榮譽卡申請審核系統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審核</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67</a:t>
            </a:fld>
            <a:endParaRPr lang="zh-TW" altLang="en-US"/>
          </a:p>
        </p:txBody>
      </p:sp>
      <p:sp>
        <p:nvSpPr>
          <p:cNvPr id="13" name="矩形 12"/>
          <p:cNvSpPr/>
          <p:nvPr/>
        </p:nvSpPr>
        <p:spPr>
          <a:xfrm>
            <a:off x="7280031" y="3089262"/>
            <a:ext cx="379477" cy="256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5">
            <a:extLst>
              <a:ext uri="{FF2B5EF4-FFF2-40B4-BE49-F238E27FC236}">
                <a16:creationId xmlns:a16="http://schemas.microsoft.com/office/drawing/2014/main" xmlns="" id="{42E6D09D-4BC7-475C-8446-EF32A79DBDE0}"/>
              </a:ext>
            </a:extLst>
          </p:cNvPr>
          <p:cNvPicPr>
            <a:picLocks noChangeAspect="1"/>
          </p:cNvPicPr>
          <p:nvPr/>
        </p:nvPicPr>
        <p:blipFill>
          <a:blip r:embed="rId6"/>
          <a:stretch>
            <a:fillRect/>
          </a:stretch>
        </p:blipFill>
        <p:spPr>
          <a:xfrm>
            <a:off x="1624913" y="5272799"/>
            <a:ext cx="5471983" cy="781427"/>
          </a:xfrm>
          <a:prstGeom prst="rect">
            <a:avLst/>
          </a:prstGeom>
        </p:spPr>
      </p:pic>
      <p:sp>
        <p:nvSpPr>
          <p:cNvPr id="8" name="矩形 7">
            <a:extLst>
              <a:ext uri="{FF2B5EF4-FFF2-40B4-BE49-F238E27FC236}">
                <a16:creationId xmlns:a16="http://schemas.microsoft.com/office/drawing/2014/main" xmlns="" id="{8423647C-CF39-4A7B-B826-9DE6AC2C3DAF}"/>
              </a:ext>
            </a:extLst>
          </p:cNvPr>
          <p:cNvSpPr/>
          <p:nvPr/>
        </p:nvSpPr>
        <p:spPr>
          <a:xfrm>
            <a:off x="790638" y="5251472"/>
            <a:ext cx="5605525" cy="822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a:extLst>
              <a:ext uri="{FF2B5EF4-FFF2-40B4-BE49-F238E27FC236}">
                <a16:creationId xmlns:a16="http://schemas.microsoft.com/office/drawing/2014/main" xmlns="" id="{9D3330E1-37AD-4626-96F7-1573D851814F}"/>
              </a:ext>
            </a:extLst>
          </p:cNvPr>
          <p:cNvCxnSpPr/>
          <p:nvPr/>
        </p:nvCxnSpPr>
        <p:spPr>
          <a:xfrm flipH="1">
            <a:off x="4013692" y="3388029"/>
            <a:ext cx="3451495" cy="1843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328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獎勵表楊申請審核系統</a:t>
            </a:r>
            <a:endParaRPr lang="zh-TW" altLang="en-US" sz="26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68</a:t>
            </a:fld>
            <a:endParaRPr lang="zh-TW" altLang="en-US"/>
          </a:p>
        </p:txBody>
      </p:sp>
      <p:pic>
        <p:nvPicPr>
          <p:cNvPr id="14" name="圖片 13"/>
          <p:cNvPicPr>
            <a:picLocks noChangeAspect="1"/>
          </p:cNvPicPr>
          <p:nvPr/>
        </p:nvPicPr>
        <p:blipFill>
          <a:blip r:embed="rId4"/>
          <a:stretch>
            <a:fillRect/>
          </a:stretch>
        </p:blipFill>
        <p:spPr>
          <a:xfrm>
            <a:off x="429512" y="1292004"/>
            <a:ext cx="7634436" cy="5031787"/>
          </a:xfrm>
          <a:prstGeom prst="rect">
            <a:avLst/>
          </a:prstGeom>
        </p:spPr>
      </p:pic>
      <p:sp>
        <p:nvSpPr>
          <p:cNvPr id="16" name="矩形 15"/>
          <p:cNvSpPr/>
          <p:nvPr/>
        </p:nvSpPr>
        <p:spPr>
          <a:xfrm>
            <a:off x="399796" y="4703799"/>
            <a:ext cx="1493145"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2305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pic>
        <p:nvPicPr>
          <p:cNvPr id="12290" name="Picture 2" descr="http://volunteer-taoyuan.hamastar.com.tw/images/back-menu-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796" y="5009210"/>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獎勵表楊系統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中央申請</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69</a:t>
            </a:fld>
            <a:endParaRPr lang="zh-TW" altLang="en-US"/>
          </a:p>
        </p:txBody>
      </p:sp>
      <p:pic>
        <p:nvPicPr>
          <p:cNvPr id="3" name="圖片 2"/>
          <p:cNvPicPr>
            <a:picLocks noChangeAspect="1"/>
          </p:cNvPicPr>
          <p:nvPr/>
        </p:nvPicPr>
        <p:blipFill>
          <a:blip r:embed="rId5"/>
          <a:stretch>
            <a:fillRect/>
          </a:stretch>
        </p:blipFill>
        <p:spPr>
          <a:xfrm>
            <a:off x="274660" y="1086526"/>
            <a:ext cx="8022460" cy="3862397"/>
          </a:xfrm>
          <a:prstGeom prst="rect">
            <a:avLst/>
          </a:prstGeom>
          <a:ln>
            <a:solidFill>
              <a:schemeClr val="tx1"/>
            </a:solidFill>
          </a:ln>
        </p:spPr>
      </p:pic>
      <p:pic>
        <p:nvPicPr>
          <p:cNvPr id="4" name="圖片 3"/>
          <p:cNvPicPr>
            <a:picLocks noChangeAspect="1"/>
          </p:cNvPicPr>
          <p:nvPr/>
        </p:nvPicPr>
        <p:blipFill>
          <a:blip r:embed="rId6"/>
          <a:stretch>
            <a:fillRect/>
          </a:stretch>
        </p:blipFill>
        <p:spPr>
          <a:xfrm>
            <a:off x="3949303" y="1045156"/>
            <a:ext cx="5139979" cy="1400332"/>
          </a:xfrm>
          <a:prstGeom prst="rect">
            <a:avLst/>
          </a:prstGeom>
          <a:ln>
            <a:solidFill>
              <a:schemeClr val="tx1"/>
            </a:solidFill>
          </a:ln>
        </p:spPr>
      </p:pic>
      <p:sp>
        <p:nvSpPr>
          <p:cNvPr id="17" name="矩形 16"/>
          <p:cNvSpPr/>
          <p:nvPr/>
        </p:nvSpPr>
        <p:spPr>
          <a:xfrm>
            <a:off x="5004048" y="3212976"/>
            <a:ext cx="2808312" cy="293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a:stCxn id="17" idx="0"/>
            <a:endCxn id="4" idx="2"/>
          </p:cNvCxnSpPr>
          <p:nvPr/>
        </p:nvCxnSpPr>
        <p:spPr>
          <a:xfrm flipV="1">
            <a:off x="6408204" y="2445488"/>
            <a:ext cx="111089" cy="767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80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召募</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媒合</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系統</a:t>
            </a:r>
            <a:endParaRPr lang="zh-TW" altLang="en-US" sz="2600" b="1">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7</a:t>
            </a:fld>
            <a:endParaRPr lang="zh-TW" altLang="en-US"/>
          </a:p>
        </p:txBody>
      </p:sp>
      <p:pic>
        <p:nvPicPr>
          <p:cNvPr id="18" name="圖片 17"/>
          <p:cNvPicPr>
            <a:picLocks noChangeAspect="1"/>
          </p:cNvPicPr>
          <p:nvPr/>
        </p:nvPicPr>
        <p:blipFill>
          <a:blip r:embed="rId4"/>
          <a:stretch>
            <a:fillRect/>
          </a:stretch>
        </p:blipFill>
        <p:spPr>
          <a:xfrm>
            <a:off x="429512" y="1292004"/>
            <a:ext cx="7634436" cy="5031787"/>
          </a:xfrm>
          <a:prstGeom prst="rect">
            <a:avLst/>
          </a:prstGeom>
        </p:spPr>
      </p:pic>
      <p:sp>
        <p:nvSpPr>
          <p:cNvPr id="20" name="矩形 19"/>
          <p:cNvSpPr/>
          <p:nvPr/>
        </p:nvSpPr>
        <p:spPr>
          <a:xfrm>
            <a:off x="398571" y="1282927"/>
            <a:ext cx="1493145"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789584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pic>
        <p:nvPicPr>
          <p:cNvPr id="12290" name="Picture 2" descr="http://volunteer-taoyuan.hamastar.com.tw/images/back-menu-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796" y="5009210"/>
            <a:ext cx="1180649" cy="1296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8" name="矩形 17"/>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獎勵表楊系統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中央申請</a:t>
            </a:r>
            <a:endParaRPr lang="zh-TW" altLang="en-US" sz="1100" b="1" dirty="0">
              <a:solidFill>
                <a:schemeClr val="tx1">
                  <a:lumMod val="75000"/>
                  <a:lumOff val="25000"/>
                </a:schemeClr>
              </a:solidFill>
            </a:endParaRPr>
          </a:p>
        </p:txBody>
      </p:sp>
      <p:sp>
        <p:nvSpPr>
          <p:cNvPr id="7" name="投影片編號版面配置區 6"/>
          <p:cNvSpPr>
            <a:spLocks noGrp="1"/>
          </p:cNvSpPr>
          <p:nvPr>
            <p:ph type="sldNum" sz="quarter" idx="12"/>
          </p:nvPr>
        </p:nvSpPr>
        <p:spPr/>
        <p:txBody>
          <a:bodyPr/>
          <a:lstStyle/>
          <a:p>
            <a:fld id="{ADBB2F78-1F45-4BCF-8A51-476CE52655B8}" type="slidenum">
              <a:rPr lang="zh-TW" altLang="en-US" smtClean="0"/>
              <a:t>70</a:t>
            </a:fld>
            <a:endParaRPr lang="zh-TW" altLang="en-US"/>
          </a:p>
        </p:txBody>
      </p:sp>
      <p:pic>
        <p:nvPicPr>
          <p:cNvPr id="16" name="圖片 15"/>
          <p:cNvPicPr>
            <a:picLocks noChangeAspect="1"/>
          </p:cNvPicPr>
          <p:nvPr/>
        </p:nvPicPr>
        <p:blipFill>
          <a:blip r:embed="rId5"/>
          <a:stretch>
            <a:fillRect/>
          </a:stretch>
        </p:blipFill>
        <p:spPr>
          <a:xfrm>
            <a:off x="287524" y="1155985"/>
            <a:ext cx="7223282" cy="3785183"/>
          </a:xfrm>
          <a:prstGeom prst="rect">
            <a:avLst/>
          </a:prstGeom>
          <a:ln>
            <a:solidFill>
              <a:schemeClr val="tx1"/>
            </a:solidFill>
          </a:ln>
        </p:spPr>
      </p:pic>
      <p:sp>
        <p:nvSpPr>
          <p:cNvPr id="20" name="矩形 19"/>
          <p:cNvSpPr/>
          <p:nvPr/>
        </p:nvSpPr>
        <p:spPr>
          <a:xfrm>
            <a:off x="1043608" y="2204864"/>
            <a:ext cx="23762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491880" y="2204864"/>
            <a:ext cx="1584176" cy="369332"/>
          </a:xfrm>
          <a:prstGeom prst="rect">
            <a:avLst/>
          </a:prstGeom>
          <a:solidFill>
            <a:schemeClr val="bg1"/>
          </a:solidFill>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選擇志工姓名</a:t>
            </a:r>
            <a:endParaRPr lang="zh-TW" altLang="en-US" dirty="0"/>
          </a:p>
        </p:txBody>
      </p:sp>
      <p:sp>
        <p:nvSpPr>
          <p:cNvPr id="23" name="矩形 22"/>
          <p:cNvSpPr/>
          <p:nvPr/>
        </p:nvSpPr>
        <p:spPr>
          <a:xfrm>
            <a:off x="1043608" y="1583450"/>
            <a:ext cx="2376264" cy="621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3491880" y="1569621"/>
            <a:ext cx="1296144" cy="369332"/>
          </a:xfrm>
          <a:prstGeom prst="rect">
            <a:avLst/>
          </a:prstGeom>
          <a:solidFill>
            <a:schemeClr val="bg1"/>
          </a:solidFill>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選擇獎勵</a:t>
            </a:r>
            <a:endParaRPr lang="zh-TW" altLang="en-US" dirty="0"/>
          </a:p>
        </p:txBody>
      </p:sp>
    </p:spTree>
    <p:extLst>
      <p:ext uri="{BB962C8B-B14F-4D97-AF65-F5344CB8AC3E}">
        <p14:creationId xmlns:p14="http://schemas.microsoft.com/office/powerpoint/2010/main" val="2156030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rot="2700000">
            <a:off x="7879445" y="125791"/>
            <a:ext cx="2016000" cy="313200"/>
            <a:chOff x="8015116" y="161187"/>
            <a:chExt cx="2016000" cy="313200"/>
          </a:xfrm>
          <a:solidFill>
            <a:srgbClr val="6E45C1"/>
          </a:solidFill>
        </p:grpSpPr>
        <p:sp>
          <p:nvSpPr>
            <p:cNvPr id="22" name="矩形 21"/>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矩形 18"/>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流程</a:t>
              </a:r>
            </a:p>
          </p:txBody>
        </p:sp>
      </p:gr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sp>
        <p:nvSpPr>
          <p:cNvPr id="15" name="矩形 14"/>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補助案管理</a:t>
            </a:r>
            <a:endParaRPr lang="zh-TW" altLang="en-US" sz="26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71</a:t>
            </a:fld>
            <a:endParaRPr lang="zh-TW" altLang="en-US"/>
          </a:p>
        </p:txBody>
      </p:sp>
      <p:pic>
        <p:nvPicPr>
          <p:cNvPr id="14" name="圖片 13"/>
          <p:cNvPicPr>
            <a:picLocks noChangeAspect="1"/>
          </p:cNvPicPr>
          <p:nvPr/>
        </p:nvPicPr>
        <p:blipFill>
          <a:blip r:embed="rId4"/>
          <a:stretch>
            <a:fillRect/>
          </a:stretch>
        </p:blipFill>
        <p:spPr>
          <a:xfrm>
            <a:off x="429512" y="1292004"/>
            <a:ext cx="7634436" cy="5031787"/>
          </a:xfrm>
          <a:prstGeom prst="rect">
            <a:avLst/>
          </a:prstGeom>
        </p:spPr>
      </p:pic>
      <p:sp>
        <p:nvSpPr>
          <p:cNvPr id="16" name="矩形 15"/>
          <p:cNvSpPr/>
          <p:nvPr/>
        </p:nvSpPr>
        <p:spPr>
          <a:xfrm>
            <a:off x="3491881" y="4720079"/>
            <a:ext cx="1501422" cy="1619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9670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taipeivolunteer.hamastar.com.tw/images/back-menu0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4089" cy="1288800"/>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923330"/>
          </a:xfrm>
          <a:prstGeom prst="rect">
            <a:avLst/>
          </a:prstGeom>
        </p:spPr>
        <p:txBody>
          <a:bodyPr wrap="square">
            <a:spAutoFit/>
          </a:bodyPr>
          <a:lstStyle/>
          <a:p>
            <a:pPr>
              <a:lnSpc>
                <a:spcPct val="150000"/>
              </a:lnSpc>
            </a:pP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補助案管理 </a:t>
            </a:r>
            <a:r>
              <a:rPr lang="en-US" altLang="zh-TW" sz="3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申請</a:t>
            </a:r>
            <a:endParaRPr lang="zh-TW" altLang="en-US" sz="11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72</a:t>
            </a:fld>
            <a:endParaRPr lang="zh-TW" altLang="en-US"/>
          </a:p>
        </p:txBody>
      </p:sp>
      <p:pic>
        <p:nvPicPr>
          <p:cNvPr id="4" name="圖片 3"/>
          <p:cNvPicPr>
            <a:picLocks noChangeAspect="1"/>
          </p:cNvPicPr>
          <p:nvPr/>
        </p:nvPicPr>
        <p:blipFill>
          <a:blip r:embed="rId5"/>
          <a:stretch>
            <a:fillRect/>
          </a:stretch>
        </p:blipFill>
        <p:spPr>
          <a:xfrm>
            <a:off x="286383" y="1819546"/>
            <a:ext cx="8654553" cy="2728157"/>
          </a:xfrm>
          <a:prstGeom prst="rect">
            <a:avLst/>
          </a:prstGeom>
          <a:ln>
            <a:solidFill>
              <a:schemeClr val="tx1"/>
            </a:solidFill>
          </a:ln>
        </p:spPr>
      </p:pic>
    </p:spTree>
    <p:extLst>
      <p:ext uri="{BB962C8B-B14F-4D97-AF65-F5344CB8AC3E}">
        <p14:creationId xmlns:p14="http://schemas.microsoft.com/office/powerpoint/2010/main" val="2147030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taipeivolunteer.hamastar.com.tw/images/back-menu0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4089" cy="1288800"/>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821572"/>
          </a:xfrm>
          <a:prstGeom prst="rect">
            <a:avLst/>
          </a:prstGeom>
        </p:spPr>
        <p:txBody>
          <a:bodyPr wrap="square" anchor="t">
            <a:spAutoFit/>
          </a:bodyPr>
          <a:lstStyle/>
          <a:p>
            <a:pPr>
              <a:lnSpc>
                <a:spcPct val="150000"/>
              </a:lnSpc>
            </a:pPr>
            <a:r>
              <a:rPr lang="zh-TW" altLang="en-US" sz="3600" b="1">
                <a:solidFill>
                  <a:schemeClr val="tx1">
                    <a:lumMod val="75000"/>
                    <a:lumOff val="25000"/>
                  </a:schemeClr>
                </a:solidFill>
                <a:latin typeface="微軟正黑體"/>
                <a:ea typeface="微軟正黑體"/>
              </a:rPr>
              <a:t>補助案管理 </a:t>
            </a:r>
            <a:r>
              <a:rPr lang="en-US" altLang="zh-TW" sz="3600" b="1" dirty="0">
                <a:solidFill>
                  <a:schemeClr val="tx1">
                    <a:lumMod val="75000"/>
                    <a:lumOff val="25000"/>
                  </a:schemeClr>
                </a:solidFill>
                <a:latin typeface="微軟正黑體"/>
                <a:ea typeface="微軟正黑體"/>
              </a:rPr>
              <a:t>-</a:t>
            </a:r>
            <a:r>
              <a:rPr lang="zh-TW" altLang="en-US" sz="3600" b="1">
                <a:solidFill>
                  <a:schemeClr val="tx1">
                    <a:lumMod val="75000"/>
                    <a:lumOff val="25000"/>
                  </a:schemeClr>
                </a:solidFill>
                <a:latin typeface="微軟正黑體"/>
                <a:ea typeface="微軟正黑體"/>
              </a:rPr>
              <a:t> </a:t>
            </a:r>
            <a:r>
              <a:rPr lang="zh-TW" altLang="en-US" sz="2400" b="1">
                <a:solidFill>
                  <a:schemeClr val="tx1">
                    <a:lumMod val="75000"/>
                    <a:lumOff val="25000"/>
                  </a:schemeClr>
                </a:solidFill>
                <a:latin typeface="微軟正黑體"/>
                <a:ea typeface="微軟正黑體"/>
              </a:rPr>
              <a:t>申請書格式</a:t>
            </a:r>
            <a:endParaRPr lang="zh-TW" altLang="en-US" sz="11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73</a:t>
            </a:fld>
            <a:endParaRPr lang="zh-TW" altLang="en-US"/>
          </a:p>
        </p:txBody>
      </p:sp>
      <p:pic>
        <p:nvPicPr>
          <p:cNvPr id="4" name="圖片 4" descr="一張含有 螢幕擷取畫面, 監視器 的圖片&#10;&#10;描述是以非常高的可信度產生">
            <a:extLst>
              <a:ext uri="{FF2B5EF4-FFF2-40B4-BE49-F238E27FC236}">
                <a16:creationId xmlns:a16="http://schemas.microsoft.com/office/drawing/2014/main" xmlns="" id="{B190F8E2-7DAC-43AD-8223-BFC7AE922E72}"/>
              </a:ext>
            </a:extLst>
          </p:cNvPr>
          <p:cNvPicPr>
            <a:picLocks noChangeAspect="1"/>
          </p:cNvPicPr>
          <p:nvPr/>
        </p:nvPicPr>
        <p:blipFill>
          <a:blip r:embed="rId5"/>
          <a:stretch>
            <a:fillRect/>
          </a:stretch>
        </p:blipFill>
        <p:spPr>
          <a:xfrm>
            <a:off x="245076" y="1039224"/>
            <a:ext cx="7418173" cy="5417983"/>
          </a:xfrm>
          <a:prstGeom prst="rect">
            <a:avLst/>
          </a:prstGeom>
          <a:ln>
            <a:solidFill>
              <a:schemeClr val="tx1"/>
            </a:solidFill>
          </a:ln>
        </p:spPr>
      </p:pic>
    </p:spTree>
    <p:extLst>
      <p:ext uri="{BB962C8B-B14F-4D97-AF65-F5344CB8AC3E}">
        <p14:creationId xmlns:p14="http://schemas.microsoft.com/office/powerpoint/2010/main" val="3449395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taipeivolunteer.hamastar.com.tw/images/back-menu0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4089" cy="1288800"/>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821572"/>
          </a:xfrm>
          <a:prstGeom prst="rect">
            <a:avLst/>
          </a:prstGeom>
        </p:spPr>
        <p:txBody>
          <a:bodyPr wrap="square" anchor="t">
            <a:spAutoFit/>
          </a:bodyPr>
          <a:lstStyle/>
          <a:p>
            <a:pPr>
              <a:lnSpc>
                <a:spcPct val="150000"/>
              </a:lnSpc>
            </a:pPr>
            <a:r>
              <a:rPr lang="zh-TW" altLang="en-US" sz="3600" b="1">
                <a:solidFill>
                  <a:schemeClr val="tx1">
                    <a:lumMod val="75000"/>
                    <a:lumOff val="25000"/>
                  </a:schemeClr>
                </a:solidFill>
                <a:latin typeface="微軟正黑體"/>
                <a:ea typeface="微軟正黑體"/>
              </a:rPr>
              <a:t>補助案管理 </a:t>
            </a:r>
            <a:r>
              <a:rPr lang="en-US" altLang="zh-TW" sz="3600" b="1" dirty="0">
                <a:solidFill>
                  <a:schemeClr val="tx1">
                    <a:lumMod val="75000"/>
                    <a:lumOff val="25000"/>
                  </a:schemeClr>
                </a:solidFill>
                <a:latin typeface="微軟正黑體"/>
                <a:ea typeface="微軟正黑體"/>
              </a:rPr>
              <a:t>-</a:t>
            </a:r>
            <a:r>
              <a:rPr lang="zh-TW" altLang="en-US" sz="3600" b="1">
                <a:solidFill>
                  <a:schemeClr val="tx1">
                    <a:lumMod val="75000"/>
                    <a:lumOff val="25000"/>
                  </a:schemeClr>
                </a:solidFill>
                <a:latin typeface="微軟正黑體"/>
                <a:ea typeface="微軟正黑體"/>
              </a:rPr>
              <a:t> 計劃書格式</a:t>
            </a:r>
            <a:endParaRPr lang="zh-TW" altLang="en-US" sz="2400" b="1">
              <a:solidFill>
                <a:schemeClr val="tx1">
                  <a:lumMod val="75000"/>
                  <a:lumOff val="25000"/>
                </a:schemeClr>
              </a:solidFill>
              <a:latin typeface="微軟正黑體"/>
              <a:ea typeface="微軟正黑體"/>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74</a:t>
            </a:fld>
            <a:endParaRPr lang="zh-TW" altLang="en-US"/>
          </a:p>
        </p:txBody>
      </p:sp>
      <p:pic>
        <p:nvPicPr>
          <p:cNvPr id="3" name="圖片 4" descr="一張含有 螢幕擷取畫面 的圖片&#10;&#10;描述是以非常高的可信度產生">
            <a:extLst>
              <a:ext uri="{FF2B5EF4-FFF2-40B4-BE49-F238E27FC236}">
                <a16:creationId xmlns:a16="http://schemas.microsoft.com/office/drawing/2014/main" xmlns="" id="{CA162490-B3F3-4C03-AE72-7575FF882084}"/>
              </a:ext>
            </a:extLst>
          </p:cNvPr>
          <p:cNvPicPr>
            <a:picLocks noChangeAspect="1"/>
          </p:cNvPicPr>
          <p:nvPr/>
        </p:nvPicPr>
        <p:blipFill>
          <a:blip r:embed="rId5"/>
          <a:stretch>
            <a:fillRect/>
          </a:stretch>
        </p:blipFill>
        <p:spPr>
          <a:xfrm>
            <a:off x="646671" y="986238"/>
            <a:ext cx="6759145" cy="5616630"/>
          </a:xfrm>
          <a:prstGeom prst="rect">
            <a:avLst/>
          </a:prstGeom>
        </p:spPr>
      </p:pic>
    </p:spTree>
    <p:extLst>
      <p:ext uri="{BB962C8B-B14F-4D97-AF65-F5344CB8AC3E}">
        <p14:creationId xmlns:p14="http://schemas.microsoft.com/office/powerpoint/2010/main" val="2123305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taipeivolunteer.hamastar.com.tw/images/back-menu0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4089" cy="1288800"/>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821572"/>
          </a:xfrm>
          <a:prstGeom prst="rect">
            <a:avLst/>
          </a:prstGeom>
        </p:spPr>
        <p:txBody>
          <a:bodyPr wrap="square" anchor="t">
            <a:spAutoFit/>
          </a:bodyPr>
          <a:lstStyle/>
          <a:p>
            <a:pPr>
              <a:lnSpc>
                <a:spcPct val="150000"/>
              </a:lnSpc>
            </a:pPr>
            <a:r>
              <a:rPr lang="zh-TW" altLang="en-US" sz="3600" b="1">
                <a:solidFill>
                  <a:schemeClr val="tx1">
                    <a:lumMod val="75000"/>
                    <a:lumOff val="25000"/>
                  </a:schemeClr>
                </a:solidFill>
                <a:latin typeface="微軟正黑體"/>
                <a:ea typeface="微軟正黑體"/>
              </a:rPr>
              <a:t>補助案管理 </a:t>
            </a:r>
            <a:r>
              <a:rPr lang="en-US" altLang="zh-TW" sz="3600" b="1" dirty="0">
                <a:solidFill>
                  <a:schemeClr val="tx1">
                    <a:lumMod val="75000"/>
                    <a:lumOff val="25000"/>
                  </a:schemeClr>
                </a:solidFill>
                <a:latin typeface="微軟正黑體"/>
                <a:ea typeface="微軟正黑體"/>
              </a:rPr>
              <a:t>-</a:t>
            </a:r>
            <a:r>
              <a:rPr lang="zh-TW" altLang="en-US" sz="3600" b="1">
                <a:solidFill>
                  <a:schemeClr val="tx1">
                    <a:lumMod val="75000"/>
                    <a:lumOff val="25000"/>
                  </a:schemeClr>
                </a:solidFill>
                <a:latin typeface="微軟正黑體"/>
                <a:ea typeface="微軟正黑體"/>
              </a:rPr>
              <a:t> </a:t>
            </a:r>
            <a:r>
              <a:rPr lang="zh-TW" altLang="en-US" sz="2400" b="1">
                <a:solidFill>
                  <a:schemeClr val="tx1">
                    <a:lumMod val="75000"/>
                    <a:lumOff val="25000"/>
                  </a:schemeClr>
                </a:solidFill>
                <a:latin typeface="微軟正黑體"/>
                <a:ea typeface="微軟正黑體"/>
              </a:rPr>
              <a:t>審核列表</a:t>
            </a:r>
            <a:endParaRPr lang="zh-TW" altLang="en-US" sz="11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75</a:t>
            </a:fld>
            <a:endParaRPr lang="zh-TW" altLang="en-US"/>
          </a:p>
        </p:txBody>
      </p:sp>
      <p:pic>
        <p:nvPicPr>
          <p:cNvPr id="3" name="圖片 2"/>
          <p:cNvPicPr>
            <a:picLocks noChangeAspect="1"/>
          </p:cNvPicPr>
          <p:nvPr/>
        </p:nvPicPr>
        <p:blipFill>
          <a:blip r:embed="rId5"/>
          <a:stretch>
            <a:fillRect/>
          </a:stretch>
        </p:blipFill>
        <p:spPr>
          <a:xfrm>
            <a:off x="323458" y="1406597"/>
            <a:ext cx="8592070" cy="2836298"/>
          </a:xfrm>
          <a:prstGeom prst="rect">
            <a:avLst/>
          </a:prstGeom>
          <a:ln>
            <a:solidFill>
              <a:schemeClr val="tx1"/>
            </a:solidFill>
          </a:ln>
        </p:spPr>
      </p:pic>
    </p:spTree>
    <p:extLst>
      <p:ext uri="{BB962C8B-B14F-4D97-AF65-F5344CB8AC3E}">
        <p14:creationId xmlns:p14="http://schemas.microsoft.com/office/powerpoint/2010/main" val="7696726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taipeivolunteer.hamastar.com.tw/images/back-menu0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094" y="5013176"/>
            <a:ext cx="1174089" cy="1288800"/>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dirty="0">
                  <a:solidFill>
                    <a:schemeClr val="bg1"/>
                  </a:solidFill>
                  <a:latin typeface="微軟正黑體" panose="020B0604030504040204" pitchFamily="34" charset="-120"/>
                  <a:ea typeface="微軟正黑體" panose="020B0604030504040204" pitchFamily="34" charset="-120"/>
                </a:rPr>
                <a:t>功能</a:t>
              </a:r>
            </a:p>
          </p:txBody>
        </p:sp>
      </p:grpSp>
      <p:sp>
        <p:nvSpPr>
          <p:cNvPr id="19" name="矩形 18"/>
          <p:cNvSpPr/>
          <p:nvPr/>
        </p:nvSpPr>
        <p:spPr>
          <a:xfrm>
            <a:off x="457201" y="121826"/>
            <a:ext cx="7859216" cy="821572"/>
          </a:xfrm>
          <a:prstGeom prst="rect">
            <a:avLst/>
          </a:prstGeom>
        </p:spPr>
        <p:txBody>
          <a:bodyPr wrap="square" anchor="t">
            <a:spAutoFit/>
          </a:bodyPr>
          <a:lstStyle/>
          <a:p>
            <a:pPr>
              <a:lnSpc>
                <a:spcPct val="150000"/>
              </a:lnSpc>
            </a:pPr>
            <a:r>
              <a:rPr lang="zh-TW" altLang="en-US" sz="3600" b="1">
                <a:solidFill>
                  <a:schemeClr val="tx1">
                    <a:lumMod val="75000"/>
                    <a:lumOff val="25000"/>
                  </a:schemeClr>
                </a:solidFill>
                <a:latin typeface="微軟正黑體"/>
                <a:ea typeface="微軟正黑體"/>
              </a:rPr>
              <a:t>補助案管理 </a:t>
            </a:r>
            <a:r>
              <a:rPr lang="en-US" altLang="zh-TW" sz="3600" b="1" dirty="0">
                <a:solidFill>
                  <a:schemeClr val="tx1">
                    <a:lumMod val="75000"/>
                    <a:lumOff val="25000"/>
                  </a:schemeClr>
                </a:solidFill>
                <a:latin typeface="微軟正黑體"/>
                <a:ea typeface="微軟正黑體"/>
              </a:rPr>
              <a:t>-</a:t>
            </a:r>
            <a:r>
              <a:rPr lang="zh-TW" altLang="en-US" sz="3600" b="1">
                <a:solidFill>
                  <a:schemeClr val="tx1">
                    <a:lumMod val="75000"/>
                    <a:lumOff val="25000"/>
                  </a:schemeClr>
                </a:solidFill>
                <a:latin typeface="微軟正黑體"/>
                <a:ea typeface="微軟正黑體"/>
              </a:rPr>
              <a:t> </a:t>
            </a:r>
            <a:r>
              <a:rPr lang="zh-TW" altLang="en-US" sz="2400" b="1">
                <a:solidFill>
                  <a:schemeClr val="tx1">
                    <a:lumMod val="75000"/>
                    <a:lumOff val="25000"/>
                  </a:schemeClr>
                </a:solidFill>
                <a:latin typeface="微軟正黑體"/>
                <a:ea typeface="微軟正黑體"/>
              </a:rPr>
              <a:t>審核頁面</a:t>
            </a:r>
            <a:endParaRPr lang="zh-TW" altLang="en-US" sz="1100" b="1" dirty="0">
              <a:solidFill>
                <a:schemeClr val="tx1">
                  <a:lumMod val="75000"/>
                  <a:lumOff val="25000"/>
                </a:schemeClr>
              </a:solidFill>
            </a:endParaRPr>
          </a:p>
        </p:txBody>
      </p:sp>
      <p:sp>
        <p:nvSpPr>
          <p:cNvPr id="2" name="投影片編號版面配置區 1"/>
          <p:cNvSpPr>
            <a:spLocks noGrp="1"/>
          </p:cNvSpPr>
          <p:nvPr>
            <p:ph type="sldNum" sz="quarter" idx="12"/>
          </p:nvPr>
        </p:nvSpPr>
        <p:spPr/>
        <p:txBody>
          <a:bodyPr/>
          <a:lstStyle/>
          <a:p>
            <a:fld id="{ADBB2F78-1F45-4BCF-8A51-476CE52655B8}" type="slidenum">
              <a:rPr lang="zh-TW" altLang="en-US" smtClean="0"/>
              <a:t>76</a:t>
            </a:fld>
            <a:endParaRPr lang="zh-TW" altLang="en-US"/>
          </a:p>
        </p:txBody>
      </p:sp>
      <p:pic>
        <p:nvPicPr>
          <p:cNvPr id="4" name="圖片 3"/>
          <p:cNvPicPr>
            <a:picLocks noChangeAspect="1"/>
          </p:cNvPicPr>
          <p:nvPr/>
        </p:nvPicPr>
        <p:blipFill>
          <a:blip r:embed="rId5"/>
          <a:stretch>
            <a:fillRect/>
          </a:stretch>
        </p:blipFill>
        <p:spPr>
          <a:xfrm>
            <a:off x="483890" y="1257980"/>
            <a:ext cx="6566321" cy="5190642"/>
          </a:xfrm>
          <a:prstGeom prst="rect">
            <a:avLst/>
          </a:prstGeom>
          <a:ln>
            <a:solidFill>
              <a:schemeClr val="tx1"/>
            </a:solidFill>
          </a:ln>
        </p:spPr>
      </p:pic>
    </p:spTree>
    <p:extLst>
      <p:ext uri="{BB962C8B-B14F-4D97-AF65-F5344CB8AC3E}">
        <p14:creationId xmlns:p14="http://schemas.microsoft.com/office/powerpoint/2010/main" val="7757508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255608"/>
          </a:xfrm>
          <a:prstGeom prst="rect">
            <a:avLst/>
          </a:prstGeom>
          <a:solidFill>
            <a:schemeClr val="accent5">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 y="5103208"/>
            <a:ext cx="9144000" cy="198000"/>
          </a:xfrm>
          <a:prstGeom prst="rect">
            <a:avLst/>
          </a:prstGeom>
          <a:solidFill>
            <a:schemeClr val="accent1">
              <a:lumMod val="20000"/>
              <a:lumOff val="8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clrChange>
              <a:clrFrom>
                <a:srgbClr val="7A7A7A"/>
              </a:clrFrom>
              <a:clrTo>
                <a:srgbClr val="7A7A7A">
                  <a:alpha val="0"/>
                </a:srgbClr>
              </a:clrTo>
            </a:clrChange>
            <a:biLevel thresh="25000"/>
            <a:extLst>
              <a:ext uri="{28A0092B-C50C-407E-A947-70E740481C1C}">
                <a14:useLocalDpi xmlns:a14="http://schemas.microsoft.com/office/drawing/2010/main" val="0"/>
              </a:ext>
            </a:extLst>
          </a:blip>
          <a:stretch>
            <a:fillRect/>
          </a:stretch>
        </p:blipFill>
        <p:spPr>
          <a:xfrm>
            <a:off x="450565" y="1475413"/>
            <a:ext cx="8242870" cy="4113827"/>
          </a:xfrm>
          <a:prstGeom prst="rect">
            <a:avLst/>
          </a:prstGeom>
        </p:spPr>
      </p:pic>
      <p:sp>
        <p:nvSpPr>
          <p:cNvPr id="8" name="投影片編號版面配置區 7"/>
          <p:cNvSpPr>
            <a:spLocks noGrp="1"/>
          </p:cNvSpPr>
          <p:nvPr>
            <p:ph type="sldNum" sz="quarter" idx="12"/>
          </p:nvPr>
        </p:nvSpPr>
        <p:spPr/>
        <p:txBody>
          <a:bodyPr/>
          <a:lstStyle/>
          <a:p>
            <a:fld id="{ADBB2F78-1F45-4BCF-8A51-476CE52655B8}" type="slidenum">
              <a:rPr lang="zh-TW" altLang="en-US" smtClean="0"/>
              <a:t>77</a:t>
            </a:fld>
            <a:endParaRPr lang="zh-TW" altLang="en-US"/>
          </a:p>
        </p:txBody>
      </p:sp>
    </p:spTree>
    <p:extLst>
      <p:ext uri="{BB962C8B-B14F-4D97-AF65-F5344CB8AC3E}">
        <p14:creationId xmlns:p14="http://schemas.microsoft.com/office/powerpoint/2010/main" val="80541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7201" y="121826"/>
            <a:ext cx="7859216" cy="923330"/>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召募</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媒合</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訊息管理</a:t>
            </a:r>
            <a:endParaRPr lang="zh-TW" altLang="en-US" sz="1600" b="1">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27" name="內容版面配置區 14"/>
          <p:cNvPicPr>
            <a:picLocks noGrp="1" noChangeAspect="1"/>
          </p:cNvPicPr>
          <p:nvPr>
            <p:ph idx="1"/>
          </p:nvPr>
        </p:nvPicPr>
        <p:blipFill rotWithShape="1">
          <a:blip r:embed="rId4"/>
          <a:srcRect t="8547"/>
          <a:stretch/>
        </p:blipFill>
        <p:spPr>
          <a:xfrm>
            <a:off x="287524" y="1225498"/>
            <a:ext cx="8604956" cy="3254878"/>
          </a:xfrm>
          <a:prstGeom prst="rect">
            <a:avLst/>
          </a:prstGeom>
        </p:spPr>
      </p:pic>
      <p:sp>
        <p:nvSpPr>
          <p:cNvPr id="21" name="矩形 20"/>
          <p:cNvSpPr/>
          <p:nvPr/>
        </p:nvSpPr>
        <p:spPr>
          <a:xfrm>
            <a:off x="5148064" y="1993228"/>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http://volunteer-taoyuan.hamastar.com.tw/images/back-menu-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1832" y="5013176"/>
            <a:ext cx="1180648" cy="12960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群組 19"/>
          <p:cNvGrpSpPr/>
          <p:nvPr/>
        </p:nvGrpSpPr>
        <p:grpSpPr>
          <a:xfrm rot="2700000">
            <a:off x="7879445" y="125791"/>
            <a:ext cx="2016000" cy="313200"/>
            <a:chOff x="8015116" y="161187"/>
            <a:chExt cx="2016000" cy="313200"/>
          </a:xfrm>
          <a:solidFill>
            <a:srgbClr val="6E45C1"/>
          </a:solidFill>
        </p:grpSpPr>
        <p:sp>
          <p:nvSpPr>
            <p:cNvPr id="23" name="矩形 22"/>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5" name="矩形 24"/>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pic>
        <p:nvPicPr>
          <p:cNvPr id="29" name="圖片 28"/>
          <p:cNvPicPr>
            <a:picLocks noChangeAspect="1"/>
          </p:cNvPicPr>
          <p:nvPr/>
        </p:nvPicPr>
        <p:blipFill rotWithShape="1">
          <a:blip r:embed="rId6"/>
          <a:srcRect t="5146"/>
          <a:stretch/>
        </p:blipFill>
        <p:spPr>
          <a:xfrm>
            <a:off x="539552" y="3082834"/>
            <a:ext cx="4310141" cy="2659793"/>
          </a:xfrm>
          <a:prstGeom prst="rect">
            <a:avLst/>
          </a:prstGeom>
          <a:ln>
            <a:solidFill>
              <a:schemeClr val="tx1"/>
            </a:solidFill>
          </a:ln>
        </p:spPr>
      </p:pic>
      <p:sp>
        <p:nvSpPr>
          <p:cNvPr id="18" name="文字方塊 17"/>
          <p:cNvSpPr txBox="1"/>
          <p:nvPr/>
        </p:nvSpPr>
        <p:spPr>
          <a:xfrm>
            <a:off x="3131840" y="5072350"/>
            <a:ext cx="4207558" cy="369332"/>
          </a:xfrm>
          <a:prstGeom prst="rect">
            <a:avLst/>
          </a:prstGeom>
          <a:noFill/>
        </p:spPr>
        <p:txBody>
          <a:bodyPr wrap="square" rtlCol="0">
            <a:spAutoFit/>
          </a:bodyPr>
          <a:lstStyle/>
          <a:p>
            <a:r>
              <a:rPr lang="zh-TW" altLang="en-US" b="1">
                <a:solidFill>
                  <a:srgbClr val="0000FF"/>
                </a:solidFill>
                <a:latin typeface="微軟正黑體" panose="020B0604030504040204" pitchFamily="34" charset="-120"/>
                <a:ea typeface="微軟正黑體" panose="020B0604030504040204" pitchFamily="34" charset="-120"/>
              </a:rPr>
              <a:t>點擊「新增」則可進入新訊息編輯頁面。</a:t>
            </a:r>
          </a:p>
        </p:txBody>
      </p:sp>
      <p:cxnSp>
        <p:nvCxnSpPr>
          <p:cNvPr id="4" name="直線單箭頭接點 3"/>
          <p:cNvCxnSpPr/>
          <p:nvPr/>
        </p:nvCxnSpPr>
        <p:spPr>
          <a:xfrm flipH="1">
            <a:off x="4427984" y="2497284"/>
            <a:ext cx="936104" cy="14357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投影片編號版面配置區 5"/>
          <p:cNvSpPr>
            <a:spLocks noGrp="1"/>
          </p:cNvSpPr>
          <p:nvPr>
            <p:ph type="sldNum" sz="quarter" idx="12"/>
          </p:nvPr>
        </p:nvSpPr>
        <p:spPr/>
        <p:txBody>
          <a:bodyPr/>
          <a:lstStyle/>
          <a:p>
            <a:fld id="{ADBB2F78-1F45-4BCF-8A51-476CE52655B8}" type="slidenum">
              <a:rPr lang="zh-TW" altLang="en-US" smtClean="0"/>
              <a:t>8</a:t>
            </a:fld>
            <a:endParaRPr lang="zh-TW" altLang="en-US"/>
          </a:p>
        </p:txBody>
      </p:sp>
    </p:spTree>
    <p:extLst>
      <p:ext uri="{BB962C8B-B14F-4D97-AF65-F5344CB8AC3E}">
        <p14:creationId xmlns:p14="http://schemas.microsoft.com/office/powerpoint/2010/main" val="8382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7201" y="121826"/>
            <a:ext cx="7859216" cy="821572"/>
          </a:xfrm>
          <a:prstGeom prst="rect">
            <a:avLst/>
          </a:prstGeom>
        </p:spPr>
        <p:txBody>
          <a:bodyPr wrap="square">
            <a:spAutoFit/>
          </a:bodyPr>
          <a:lstStyle/>
          <a:p>
            <a:pPr>
              <a:lnSpc>
                <a:spcPct val="150000"/>
              </a:lnSpc>
            </a:pP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召募</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媒合</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系統 </a:t>
            </a:r>
            <a:r>
              <a:rPr lang="en-US" altLang="zh-TW" sz="36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600" b="1">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訊息管理</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編寫</a:t>
            </a:r>
            <a:r>
              <a:rPr lang="en-US" altLang="zh-TW" sz="2400" b="1">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400" b="1">
              <a:solidFill>
                <a:schemeClr val="tx1">
                  <a:lumMod val="75000"/>
                  <a:lumOff val="25000"/>
                </a:schemeClr>
              </a:solidFill>
            </a:endParaRPr>
          </a:p>
        </p:txBody>
      </p:sp>
      <p:sp>
        <p:nvSpPr>
          <p:cNvPr id="24" name="矩形 23"/>
          <p:cNvSpPr/>
          <p:nvPr/>
        </p:nvSpPr>
        <p:spPr>
          <a:xfrm>
            <a:off x="287524" y="284535"/>
            <a:ext cx="169676" cy="708741"/>
          </a:xfrm>
          <a:prstGeom prst="rect">
            <a:avLst/>
          </a:prstGeom>
          <a:solidFill>
            <a:srgbClr val="6E45C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接點 25"/>
          <p:cNvCxnSpPr/>
          <p:nvPr/>
        </p:nvCxnSpPr>
        <p:spPr>
          <a:xfrm>
            <a:off x="0" y="6597352"/>
            <a:ext cx="7812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543797" y="6597352"/>
            <a:ext cx="6006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485" y="6425711"/>
            <a:ext cx="549679" cy="343282"/>
          </a:xfrm>
          <a:prstGeom prst="rect">
            <a:avLst/>
          </a:prstGeom>
        </p:spPr>
      </p:pic>
      <p:pic>
        <p:nvPicPr>
          <p:cNvPr id="15" name="Picture 2" descr="http://volunteer-taoyuan.hamastar.com.tw/images/back-menu-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832" y="5013176"/>
            <a:ext cx="1180648" cy="1296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p:cNvGrpSpPr/>
          <p:nvPr/>
        </p:nvGrpSpPr>
        <p:grpSpPr>
          <a:xfrm rot="2700000">
            <a:off x="7879445" y="125791"/>
            <a:ext cx="2016000" cy="313200"/>
            <a:chOff x="8015116" y="161187"/>
            <a:chExt cx="2016000" cy="313200"/>
          </a:xfrm>
          <a:solidFill>
            <a:srgbClr val="6E45C1"/>
          </a:solidFill>
        </p:grpSpPr>
        <p:sp>
          <p:nvSpPr>
            <p:cNvPr id="16" name="矩形 15"/>
            <p:cNvSpPr/>
            <p:nvPr/>
          </p:nvSpPr>
          <p:spPr>
            <a:xfrm>
              <a:off x="8015116" y="161187"/>
              <a:ext cx="2016000" cy="31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8732599" y="171593"/>
              <a:ext cx="581035" cy="292388"/>
            </a:xfrm>
            <a:prstGeom prst="rect">
              <a:avLst/>
            </a:prstGeom>
            <a:grpFill/>
          </p:spPr>
          <p:txBody>
            <a:bodyPr wrap="square">
              <a:spAutoFit/>
            </a:bodyPr>
            <a:lstStyle/>
            <a:p>
              <a:r>
                <a:rPr lang="zh-TW" altLang="en-US" sz="1300" b="1">
                  <a:solidFill>
                    <a:schemeClr val="bg1"/>
                  </a:solidFill>
                  <a:latin typeface="微軟正黑體" panose="020B0604030504040204" pitchFamily="34" charset="-120"/>
                  <a:ea typeface="微軟正黑體" panose="020B0604030504040204" pitchFamily="34" charset="-120"/>
                </a:rPr>
                <a:t>功能</a:t>
              </a:r>
            </a:p>
          </p:txBody>
        </p:sp>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40768"/>
            <a:ext cx="5977640" cy="458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3345"/>
          <a:stretch/>
        </p:blipFill>
        <p:spPr bwMode="auto">
          <a:xfrm>
            <a:off x="3203849" y="2132856"/>
            <a:ext cx="5559942" cy="2832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矩形 1"/>
          <p:cNvSpPr/>
          <p:nvPr/>
        </p:nvSpPr>
        <p:spPr>
          <a:xfrm>
            <a:off x="971600" y="3356992"/>
            <a:ext cx="14401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單箭頭接點 5"/>
          <p:cNvCxnSpPr/>
          <p:nvPr/>
        </p:nvCxnSpPr>
        <p:spPr>
          <a:xfrm flipV="1">
            <a:off x="2411760" y="3212976"/>
            <a:ext cx="149442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2605532" y="1124744"/>
            <a:ext cx="6430964" cy="923330"/>
          </a:xfrm>
          <a:prstGeom prst="rect">
            <a:avLst/>
          </a:prstGeom>
          <a:solidFill>
            <a:schemeClr val="bg1"/>
          </a:solidFill>
        </p:spPr>
        <p:txBody>
          <a:bodyPr wrap="square" rtlCol="0">
            <a:spAutoFit/>
          </a:bodyPr>
          <a:lstStyle/>
          <a:p>
            <a:pPr>
              <a:lnSpc>
                <a:spcPct val="150000"/>
              </a:lnSpc>
            </a:pPr>
            <a:r>
              <a:rPr lang="zh-TW" altLang="en-US" b="1">
                <a:solidFill>
                  <a:srgbClr val="0000FF"/>
                </a:solidFill>
                <a:latin typeface="微軟正黑體" panose="020B0604030504040204" pitchFamily="34" charset="-120"/>
                <a:ea typeface="微軟正黑體" panose="020B0604030504040204" pitchFamily="34" charset="-120"/>
              </a:rPr>
              <a:t>召募訊息可設定「召募限制」，可提供後續「媒合」條件的依據，寄發邀請信件給符合召募限制條件的志工。</a:t>
            </a:r>
          </a:p>
        </p:txBody>
      </p:sp>
      <p:sp>
        <p:nvSpPr>
          <p:cNvPr id="4" name="投影片編號版面配置區 3"/>
          <p:cNvSpPr>
            <a:spLocks noGrp="1"/>
          </p:cNvSpPr>
          <p:nvPr>
            <p:ph type="sldNum" sz="quarter" idx="12"/>
          </p:nvPr>
        </p:nvSpPr>
        <p:spPr/>
        <p:txBody>
          <a:bodyPr/>
          <a:lstStyle/>
          <a:p>
            <a:fld id="{ADBB2F78-1F45-4BCF-8A51-476CE52655B8}" type="slidenum">
              <a:rPr lang="zh-TW" altLang="en-US" smtClean="0"/>
              <a:t>9</a:t>
            </a:fld>
            <a:endParaRPr lang="zh-TW" altLang="en-US"/>
          </a:p>
        </p:txBody>
      </p:sp>
    </p:spTree>
    <p:extLst>
      <p:ext uri="{BB962C8B-B14F-4D97-AF65-F5344CB8AC3E}">
        <p14:creationId xmlns:p14="http://schemas.microsoft.com/office/powerpoint/2010/main" val="56402523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2564</Words>
  <Application>Microsoft Office PowerPoint</Application>
  <PresentationFormat>如螢幕大小 (4:3)</PresentationFormat>
  <Paragraphs>447</Paragraphs>
  <Slides>77</Slides>
  <Notes>71</Notes>
  <HiddenSlides>0</HiddenSlides>
  <MMClips>0</MMClips>
  <ScaleCrop>false</ScaleCrop>
  <HeadingPairs>
    <vt:vector size="4" baseType="variant">
      <vt:variant>
        <vt:lpstr>佈景主題</vt:lpstr>
      </vt:variant>
      <vt:variant>
        <vt:i4>1</vt:i4>
      </vt:variant>
      <vt:variant>
        <vt:lpstr>投影片標題</vt:lpstr>
      </vt:variant>
      <vt:variant>
        <vt:i4>77</vt:i4>
      </vt:variant>
    </vt:vector>
  </HeadingPairs>
  <TitlesOfParts>
    <vt:vector size="78" baseType="lpstr">
      <vt:lpstr>Office 佈景主題</vt:lpstr>
      <vt:lpstr>PowerPoint 簡報</vt:lpstr>
      <vt:lpstr>PowerPoint 簡報</vt:lpstr>
      <vt:lpstr>PowerPoint 簡報</vt:lpstr>
      <vt:lpstr>PowerPoint 簡報</vt:lpstr>
      <vt:lpstr>層級切換 - 依身分切換權限與各團隊管理者身分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Web</dc:title>
  <dc:creator>孫寒若</dc:creator>
  <cp:lastModifiedBy>施丞恩</cp:lastModifiedBy>
  <cp:revision>473</cp:revision>
  <cp:lastPrinted>2018-06-05T03:10:06Z</cp:lastPrinted>
  <dcterms:created xsi:type="dcterms:W3CDTF">2018-04-27T05:31:01Z</dcterms:created>
  <dcterms:modified xsi:type="dcterms:W3CDTF">2019-03-22T07:04:36Z</dcterms:modified>
</cp:coreProperties>
</file>